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0" r:id="rId1"/>
  </p:sldMasterIdLst>
  <p:notesMasterIdLst>
    <p:notesMasterId r:id="rId28"/>
  </p:notesMasterIdLst>
  <p:sldIdLst>
    <p:sldId id="256" r:id="rId2"/>
    <p:sldId id="705" r:id="rId3"/>
    <p:sldId id="706" r:id="rId4"/>
    <p:sldId id="727" r:id="rId5"/>
    <p:sldId id="707" r:id="rId6"/>
    <p:sldId id="708" r:id="rId7"/>
    <p:sldId id="709" r:id="rId8"/>
    <p:sldId id="710" r:id="rId9"/>
    <p:sldId id="728" r:id="rId10"/>
    <p:sldId id="711" r:id="rId11"/>
    <p:sldId id="712" r:id="rId12"/>
    <p:sldId id="713" r:id="rId13"/>
    <p:sldId id="714" r:id="rId14"/>
    <p:sldId id="715" r:id="rId15"/>
    <p:sldId id="716" r:id="rId16"/>
    <p:sldId id="730" r:id="rId17"/>
    <p:sldId id="731" r:id="rId18"/>
    <p:sldId id="718" r:id="rId19"/>
    <p:sldId id="257" r:id="rId20"/>
    <p:sldId id="729" r:id="rId21"/>
    <p:sldId id="719" r:id="rId22"/>
    <p:sldId id="720" r:id="rId23"/>
    <p:sldId id="721" r:id="rId24"/>
    <p:sldId id="723" r:id="rId25"/>
    <p:sldId id="726" r:id="rId26"/>
    <p:sldId id="72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105" d="100"/>
          <a:sy n="105" d="100"/>
        </p:scale>
        <p:origin x="70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73A9AC-1D4D-4C9E-99A9-307C5C548B47}" type="datetimeFigureOut">
              <a:rPr lang="en-US" smtClean="0"/>
              <a:t>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2C628F-D91A-465E-9D46-6AE0B5B82E46}" type="slidenum">
              <a:rPr lang="en-US" smtClean="0"/>
              <a:t>‹#›</a:t>
            </a:fld>
            <a:endParaRPr lang="en-US"/>
          </a:p>
        </p:txBody>
      </p:sp>
    </p:spTree>
    <p:extLst>
      <p:ext uri="{BB962C8B-B14F-4D97-AF65-F5344CB8AC3E}">
        <p14:creationId xmlns:p14="http://schemas.microsoft.com/office/powerpoint/2010/main" val="3315721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C25CDB4-C464-44F4-AB40-ECD3797BAA20}"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1536876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25CDB4-C464-44F4-AB40-ECD3797BAA20}"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1604066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25CDB4-C464-44F4-AB40-ECD3797BAA20}"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28501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25CDB4-C464-44F4-AB40-ECD3797BAA20}"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1672025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25CDB4-C464-44F4-AB40-ECD3797BAA20}"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137395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25CDB4-C464-44F4-AB40-ECD3797BAA20}"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18529603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25CDB4-C464-44F4-AB40-ECD3797BAA20}"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3513081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25CDB4-C464-44F4-AB40-ECD3797BAA20}"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1237550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C25CDB4-C464-44F4-AB40-ECD3797BAA20}"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1936870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25CDB4-C464-44F4-AB40-ECD3797BAA20}"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501014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C25CDB4-C464-44F4-AB40-ECD3797BAA20}" type="datetimeFigureOut">
              <a:rPr lang="en-US" smtClean="0"/>
              <a:t>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74224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25CDB4-C464-44F4-AB40-ECD3797BAA20}" type="datetimeFigureOut">
              <a:rPr lang="en-US" smtClean="0"/>
              <a:t>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418053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C25CDB4-C464-44F4-AB40-ECD3797BAA20}" type="datetimeFigureOut">
              <a:rPr lang="en-US" smtClean="0"/>
              <a:t>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1390602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25CDB4-C464-44F4-AB40-ECD3797BAA20}" type="datetimeFigureOut">
              <a:rPr lang="en-US" smtClean="0"/>
              <a:t>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392934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25CDB4-C464-44F4-AB40-ECD3797BAA20}" type="datetimeFigureOut">
              <a:rPr lang="en-US" smtClean="0"/>
              <a:t>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404696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46EB7E-04FE-4047-B5EE-E4EEE8E6A8EE}" type="slidenum">
              <a:rPr lang="en-US" smtClean="0"/>
              <a:t>‹#›</a:t>
            </a:fld>
            <a:endParaRPr lang="en-US"/>
          </a:p>
        </p:txBody>
      </p:sp>
      <p:sp>
        <p:nvSpPr>
          <p:cNvPr id="5" name="Date Placeholder 4"/>
          <p:cNvSpPr>
            <a:spLocks noGrp="1"/>
          </p:cNvSpPr>
          <p:nvPr>
            <p:ph type="dt" sz="half" idx="10"/>
          </p:nvPr>
        </p:nvSpPr>
        <p:spPr/>
        <p:txBody>
          <a:bodyPr/>
          <a:lstStyle/>
          <a:p>
            <a:fld id="{AC25CDB4-C464-44F4-AB40-ECD3797BAA20}" type="datetimeFigureOut">
              <a:rPr lang="en-US" smtClean="0"/>
              <a:t>1/2/2024</a:t>
            </a:fld>
            <a:endParaRPr lang="en-US"/>
          </a:p>
        </p:txBody>
      </p:sp>
    </p:spTree>
    <p:extLst>
      <p:ext uri="{BB962C8B-B14F-4D97-AF65-F5344CB8AC3E}">
        <p14:creationId xmlns:p14="http://schemas.microsoft.com/office/powerpoint/2010/main" val="3476848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C25CDB4-C464-44F4-AB40-ECD3797BAA20}" type="datetimeFigureOut">
              <a:rPr lang="en-US" smtClean="0"/>
              <a:t>1/2/2024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C46EB7E-04FE-4047-B5EE-E4EEE8E6A8EE}" type="slidenum">
              <a:rPr lang="en-US" smtClean="0"/>
              <a:t>‹#›</a:t>
            </a:fld>
            <a:endParaRPr lang="en-US"/>
          </a:p>
        </p:txBody>
      </p:sp>
    </p:spTree>
    <p:extLst>
      <p:ext uri="{BB962C8B-B14F-4D97-AF65-F5344CB8AC3E}">
        <p14:creationId xmlns:p14="http://schemas.microsoft.com/office/powerpoint/2010/main" val="1623861915"/>
      </p:ext>
    </p:extLst>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 id="2147483902" r:id="rId12"/>
    <p:sldLayoutId id="2147483903" r:id="rId13"/>
    <p:sldLayoutId id="2147483904" r:id="rId14"/>
    <p:sldLayoutId id="2147483905" r:id="rId15"/>
    <p:sldLayoutId id="214748390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cs111.byu.ed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students.cs.byu.edu/~cs111ta/helpqueue/" TargetMode="External"/><Relationship Id="rId2" Type="http://schemas.openxmlformats.org/officeDocument/2006/relationships/hyperlink" Target="https://discord.gg/3aCYJDqPJn" TargetMode="External"/><Relationship Id="rId1" Type="http://schemas.openxmlformats.org/officeDocument/2006/relationships/slideLayout" Target="../slideLayouts/slideLayout2.xml"/><Relationship Id="rId4" Type="http://schemas.openxmlformats.org/officeDocument/2006/relationships/hyperlink" Target="https://cs111.byu.edu/staff/#contact/"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cs111.byu.edu/staff/#ta-lab"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cs111.byu.edu/articles/abou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8B7A8-6841-BC34-EC79-275955333D6F}"/>
              </a:ext>
            </a:extLst>
          </p:cNvPr>
          <p:cNvSpPr>
            <a:spLocks noGrp="1"/>
          </p:cNvSpPr>
          <p:nvPr>
            <p:ph type="ctrTitle"/>
          </p:nvPr>
        </p:nvSpPr>
        <p:spPr/>
        <p:txBody>
          <a:bodyPr/>
          <a:lstStyle/>
          <a:p>
            <a:r>
              <a:rPr lang="en-US" dirty="0"/>
              <a:t>CS 111: Introduction to Computer Science</a:t>
            </a:r>
          </a:p>
        </p:txBody>
      </p:sp>
      <p:sp>
        <p:nvSpPr>
          <p:cNvPr id="3" name="Subtitle 2">
            <a:extLst>
              <a:ext uri="{FF2B5EF4-FFF2-40B4-BE49-F238E27FC236}">
                <a16:creationId xmlns:a16="http://schemas.microsoft.com/office/drawing/2014/main" id="{45C6C6A4-831B-2CBE-7B20-EC7B8FD8E8C1}"/>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80309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B4AF08-B5D9-B2B5-B348-AC01B179A52B}"/>
              </a:ext>
            </a:extLst>
          </p:cNvPr>
          <p:cNvSpPr>
            <a:spLocks noGrp="1"/>
          </p:cNvSpPr>
          <p:nvPr>
            <p:ph type="title"/>
          </p:nvPr>
        </p:nvSpPr>
        <p:spPr/>
        <p:txBody>
          <a:bodyPr/>
          <a:lstStyle/>
          <a:p>
            <a:r>
              <a:rPr lang="en-US" dirty="0"/>
              <a:t>Course Format</a:t>
            </a:r>
          </a:p>
        </p:txBody>
      </p:sp>
      <p:sp>
        <p:nvSpPr>
          <p:cNvPr id="5" name="Text Placeholder 4">
            <a:extLst>
              <a:ext uri="{FF2B5EF4-FFF2-40B4-BE49-F238E27FC236}">
                <a16:creationId xmlns:a16="http://schemas.microsoft.com/office/drawing/2014/main" id="{F2A41505-6ED5-C92E-0B32-300D739E67F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047725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58264E3-A594-199C-B878-B6BDE282F919}"/>
              </a:ext>
            </a:extLst>
          </p:cNvPr>
          <p:cNvSpPr>
            <a:spLocks noGrp="1"/>
          </p:cNvSpPr>
          <p:nvPr>
            <p:ph type="title"/>
          </p:nvPr>
        </p:nvSpPr>
        <p:spPr/>
        <p:txBody>
          <a:bodyPr/>
          <a:lstStyle/>
          <a:p>
            <a:r>
              <a:rPr lang="en-US" dirty="0"/>
              <a:t>Course Components</a:t>
            </a:r>
          </a:p>
        </p:txBody>
      </p:sp>
      <p:sp>
        <p:nvSpPr>
          <p:cNvPr id="5" name="Content Placeholder 4">
            <a:extLst>
              <a:ext uri="{FF2B5EF4-FFF2-40B4-BE49-F238E27FC236}">
                <a16:creationId xmlns:a16="http://schemas.microsoft.com/office/drawing/2014/main" id="{192D9235-D7FF-1287-569D-DD4CCF213801}"/>
              </a:ext>
            </a:extLst>
          </p:cNvPr>
          <p:cNvSpPr>
            <a:spLocks noGrp="1"/>
          </p:cNvSpPr>
          <p:nvPr>
            <p:ph idx="1"/>
          </p:nvPr>
        </p:nvSpPr>
        <p:spPr/>
        <p:txBody>
          <a:bodyPr>
            <a:normAutofit/>
          </a:bodyPr>
          <a:lstStyle/>
          <a:p>
            <a:r>
              <a:rPr lang="en-US" dirty="0"/>
              <a:t>Lectures</a:t>
            </a:r>
          </a:p>
          <a:p>
            <a:r>
              <a:rPr lang="en-US" dirty="0"/>
              <a:t>Labs</a:t>
            </a:r>
          </a:p>
          <a:p>
            <a:r>
              <a:rPr lang="en-US" dirty="0"/>
              <a:t>Homework assignments</a:t>
            </a:r>
          </a:p>
          <a:p>
            <a:r>
              <a:rPr lang="en-US" dirty="0"/>
              <a:t>Projects</a:t>
            </a:r>
          </a:p>
          <a:p>
            <a:r>
              <a:rPr lang="en-US" dirty="0"/>
              <a:t>Exams 😱</a:t>
            </a:r>
          </a:p>
          <a:p>
            <a:r>
              <a:rPr lang="en-US" dirty="0"/>
              <a:t>Supplemental Textbook (composingprograms.com)</a:t>
            </a:r>
          </a:p>
          <a:p>
            <a:r>
              <a:rPr lang="en-US" dirty="0"/>
              <a:t>Office hours</a:t>
            </a:r>
          </a:p>
          <a:p>
            <a:endParaRPr lang="en-US" dirty="0"/>
          </a:p>
          <a:p>
            <a:pPr marL="0" indent="0">
              <a:buNone/>
            </a:pPr>
            <a:r>
              <a:rPr lang="en-US" dirty="0"/>
              <a:t>Everything is linked from the class website: </a:t>
            </a:r>
            <a:r>
              <a:rPr lang="en-US" dirty="0">
                <a:hlinkClick r:id="rId2"/>
              </a:rPr>
              <a:t>https://cs111.byu.edu</a:t>
            </a:r>
            <a:r>
              <a:rPr lang="en-US" dirty="0"/>
              <a:t> </a:t>
            </a:r>
          </a:p>
        </p:txBody>
      </p:sp>
    </p:spTree>
    <p:extLst>
      <p:ext uri="{BB962C8B-B14F-4D97-AF65-F5344CB8AC3E}">
        <p14:creationId xmlns:p14="http://schemas.microsoft.com/office/powerpoint/2010/main" val="3108487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DE0DF-4851-91D0-66EA-56BA3397DEF6}"/>
              </a:ext>
            </a:extLst>
          </p:cNvPr>
          <p:cNvSpPr>
            <a:spLocks noGrp="1"/>
          </p:cNvSpPr>
          <p:nvPr>
            <p:ph type="title"/>
          </p:nvPr>
        </p:nvSpPr>
        <p:spPr/>
        <p:txBody>
          <a:bodyPr/>
          <a:lstStyle/>
          <a:p>
            <a:r>
              <a:rPr lang="en-US" dirty="0"/>
              <a:t>Weekly Schedule</a:t>
            </a:r>
          </a:p>
        </p:txBody>
      </p:sp>
      <p:graphicFrame>
        <p:nvGraphicFramePr>
          <p:cNvPr id="6" name="Table 6">
            <a:extLst>
              <a:ext uri="{FF2B5EF4-FFF2-40B4-BE49-F238E27FC236}">
                <a16:creationId xmlns:a16="http://schemas.microsoft.com/office/drawing/2014/main" id="{C7011AE9-3911-C6CE-E1C2-1F4977CE1D7A}"/>
              </a:ext>
            </a:extLst>
          </p:cNvPr>
          <p:cNvGraphicFramePr>
            <a:graphicFrameLocks noGrp="1"/>
          </p:cNvGraphicFramePr>
          <p:nvPr>
            <p:extLst>
              <p:ext uri="{D42A27DB-BD31-4B8C-83A1-F6EECF244321}">
                <p14:modId xmlns:p14="http://schemas.microsoft.com/office/powerpoint/2010/main" val="745549992"/>
              </p:ext>
            </p:extLst>
          </p:nvPr>
        </p:nvGraphicFramePr>
        <p:xfrm>
          <a:off x="911667" y="1809557"/>
          <a:ext cx="9830220" cy="2688552"/>
        </p:xfrm>
        <a:graphic>
          <a:graphicData uri="http://schemas.openxmlformats.org/drawingml/2006/table">
            <a:tbl>
              <a:tblPr firstRow="1" bandRow="1">
                <a:tableStyleId>{5C22544A-7EE6-4342-B048-85BDC9FD1C3A}</a:tableStyleId>
              </a:tblPr>
              <a:tblGrid>
                <a:gridCol w="1638370">
                  <a:extLst>
                    <a:ext uri="{9D8B030D-6E8A-4147-A177-3AD203B41FA5}">
                      <a16:colId xmlns:a16="http://schemas.microsoft.com/office/drawing/2014/main" val="3103957170"/>
                    </a:ext>
                  </a:extLst>
                </a:gridCol>
                <a:gridCol w="1638370">
                  <a:extLst>
                    <a:ext uri="{9D8B030D-6E8A-4147-A177-3AD203B41FA5}">
                      <a16:colId xmlns:a16="http://schemas.microsoft.com/office/drawing/2014/main" val="184310432"/>
                    </a:ext>
                  </a:extLst>
                </a:gridCol>
                <a:gridCol w="1638370">
                  <a:extLst>
                    <a:ext uri="{9D8B030D-6E8A-4147-A177-3AD203B41FA5}">
                      <a16:colId xmlns:a16="http://schemas.microsoft.com/office/drawing/2014/main" val="3942382651"/>
                    </a:ext>
                  </a:extLst>
                </a:gridCol>
                <a:gridCol w="1638370">
                  <a:extLst>
                    <a:ext uri="{9D8B030D-6E8A-4147-A177-3AD203B41FA5}">
                      <a16:colId xmlns:a16="http://schemas.microsoft.com/office/drawing/2014/main" val="3741917416"/>
                    </a:ext>
                  </a:extLst>
                </a:gridCol>
                <a:gridCol w="1638370">
                  <a:extLst>
                    <a:ext uri="{9D8B030D-6E8A-4147-A177-3AD203B41FA5}">
                      <a16:colId xmlns:a16="http://schemas.microsoft.com/office/drawing/2014/main" val="3099626546"/>
                    </a:ext>
                  </a:extLst>
                </a:gridCol>
                <a:gridCol w="1638370">
                  <a:extLst>
                    <a:ext uri="{9D8B030D-6E8A-4147-A177-3AD203B41FA5}">
                      <a16:colId xmlns:a16="http://schemas.microsoft.com/office/drawing/2014/main" val="2379578598"/>
                    </a:ext>
                  </a:extLst>
                </a:gridCol>
              </a:tblGrid>
              <a:tr h="384079">
                <a:tc>
                  <a:txBody>
                    <a:bodyPr/>
                    <a:lstStyle/>
                    <a:p>
                      <a:r>
                        <a:rPr lang="en-US" dirty="0"/>
                        <a:t>Monday </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tc>
                  <a:txBody>
                    <a:bodyPr/>
                    <a:lstStyle/>
                    <a:p>
                      <a:r>
                        <a:rPr lang="en-US" dirty="0"/>
                        <a:t>Friday</a:t>
                      </a:r>
                    </a:p>
                  </a:txBody>
                  <a:tcPr/>
                </a:tc>
                <a:tc>
                  <a:txBody>
                    <a:bodyPr/>
                    <a:lstStyle/>
                    <a:p>
                      <a:r>
                        <a:rPr lang="en-US" dirty="0"/>
                        <a:t>Saturday</a:t>
                      </a:r>
                    </a:p>
                  </a:txBody>
                  <a:tcPr/>
                </a:tc>
                <a:extLst>
                  <a:ext uri="{0D108BD9-81ED-4DB2-BD59-A6C34878D82A}">
                    <a16:rowId xmlns:a16="http://schemas.microsoft.com/office/drawing/2014/main" val="3556067011"/>
                  </a:ext>
                </a:extLst>
              </a:tr>
              <a:tr h="384079">
                <a:tc>
                  <a:txBody>
                    <a:bodyPr/>
                    <a:lstStyle/>
                    <a:p>
                      <a:r>
                        <a:rPr lang="en-US" dirty="0"/>
                        <a:t>Lecture</a:t>
                      </a:r>
                    </a:p>
                  </a:txBody>
                  <a:tcPr/>
                </a:tc>
                <a:tc>
                  <a:txBody>
                    <a:bodyPr/>
                    <a:lstStyle/>
                    <a:p>
                      <a:endParaRPr lang="en-US" dirty="0"/>
                    </a:p>
                  </a:txBody>
                  <a:tcPr/>
                </a:tc>
                <a:tc>
                  <a:txBody>
                    <a:bodyPr/>
                    <a:lstStyle/>
                    <a:p>
                      <a:r>
                        <a:rPr lang="en-US" dirty="0"/>
                        <a:t>Lecture</a:t>
                      </a:r>
                    </a:p>
                  </a:txBody>
                  <a:tcPr/>
                </a:tc>
                <a:tc>
                  <a:txBody>
                    <a:bodyPr/>
                    <a:lstStyle/>
                    <a:p>
                      <a:endParaRPr lang="en-US" dirty="0"/>
                    </a:p>
                  </a:txBody>
                  <a:tcPr/>
                </a:tc>
                <a:tc>
                  <a:txBody>
                    <a:bodyPr/>
                    <a:lstStyle/>
                    <a:p>
                      <a:r>
                        <a:rPr lang="en-US" dirty="0"/>
                        <a:t>Lecture</a:t>
                      </a:r>
                    </a:p>
                  </a:txBody>
                  <a:tcPr/>
                </a:tc>
                <a:tc>
                  <a:txBody>
                    <a:bodyPr/>
                    <a:lstStyle/>
                    <a:p>
                      <a:endParaRPr lang="en-US" dirty="0"/>
                    </a:p>
                  </a:txBody>
                  <a:tcPr/>
                </a:tc>
                <a:extLst>
                  <a:ext uri="{0D108BD9-81ED-4DB2-BD59-A6C34878D82A}">
                    <a16:rowId xmlns:a16="http://schemas.microsoft.com/office/drawing/2014/main" val="1219151527"/>
                  </a:ext>
                </a:extLst>
              </a:tr>
              <a:tr h="384079">
                <a:tc>
                  <a:txBody>
                    <a:bodyPr/>
                    <a:lstStyle/>
                    <a:p>
                      <a:endParaRPr lang="en-US" dirty="0"/>
                    </a:p>
                  </a:txBody>
                  <a:tcPr/>
                </a:tc>
                <a:tc>
                  <a:txBody>
                    <a:bodyPr/>
                    <a:lstStyle/>
                    <a:p>
                      <a:r>
                        <a:rPr lang="en-US" dirty="0"/>
                        <a:t>Lab Section</a:t>
                      </a:r>
                    </a:p>
                  </a:txBody>
                  <a:tcPr/>
                </a:tc>
                <a:tc>
                  <a:txBody>
                    <a:bodyPr/>
                    <a:lstStyle/>
                    <a:p>
                      <a:endParaRPr lang="en-US" dirty="0"/>
                    </a:p>
                  </a:txBody>
                  <a:tcPr/>
                </a:tc>
                <a:tc>
                  <a:txBody>
                    <a:bodyPr/>
                    <a:lstStyle/>
                    <a:p>
                      <a:r>
                        <a:rPr lang="en-US" dirty="0"/>
                        <a:t>Lab Section</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698775566"/>
                  </a:ext>
                </a:extLst>
              </a:tr>
              <a:tr h="1536315">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Homework/ Project assignments typically due</a:t>
                      </a:r>
                    </a:p>
                    <a:p>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2277089641"/>
                  </a:ext>
                </a:extLst>
              </a:tr>
            </a:tbl>
          </a:graphicData>
        </a:graphic>
      </p:graphicFrame>
    </p:spTree>
    <p:extLst>
      <p:ext uri="{BB962C8B-B14F-4D97-AF65-F5344CB8AC3E}">
        <p14:creationId xmlns:p14="http://schemas.microsoft.com/office/powerpoint/2010/main" val="1937821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34B9F-854C-2A56-4F24-EDECFFA42D1A}"/>
              </a:ext>
            </a:extLst>
          </p:cNvPr>
          <p:cNvSpPr>
            <a:spLocks noGrp="1"/>
          </p:cNvSpPr>
          <p:nvPr>
            <p:ph type="title"/>
          </p:nvPr>
        </p:nvSpPr>
        <p:spPr/>
        <p:txBody>
          <a:bodyPr/>
          <a:lstStyle/>
          <a:p>
            <a:r>
              <a:rPr lang="en-US" dirty="0"/>
              <a:t>Lab Sections</a:t>
            </a:r>
          </a:p>
        </p:txBody>
      </p:sp>
      <p:sp>
        <p:nvSpPr>
          <p:cNvPr id="3" name="Content Placeholder 2">
            <a:extLst>
              <a:ext uri="{FF2B5EF4-FFF2-40B4-BE49-F238E27FC236}">
                <a16:creationId xmlns:a16="http://schemas.microsoft.com/office/drawing/2014/main" id="{BBEBE866-A866-C96D-4900-FF41443AF4A7}"/>
              </a:ext>
            </a:extLst>
          </p:cNvPr>
          <p:cNvSpPr>
            <a:spLocks noGrp="1"/>
          </p:cNvSpPr>
          <p:nvPr>
            <p:ph idx="1"/>
          </p:nvPr>
        </p:nvSpPr>
        <p:spPr>
          <a:xfrm>
            <a:off x="677334" y="2160589"/>
            <a:ext cx="8596668" cy="4203266"/>
          </a:xfrm>
        </p:spPr>
        <p:txBody>
          <a:bodyPr>
            <a:normAutofit/>
          </a:bodyPr>
          <a:lstStyle/>
          <a:p>
            <a:r>
              <a:rPr lang="en-US" dirty="0"/>
              <a:t>Make sure you are signed up for a Lab section (005-015) as well as the lecture.</a:t>
            </a:r>
          </a:p>
          <a:p>
            <a:r>
              <a:rPr lang="en-US" dirty="0"/>
              <a:t>Each lab section has a pair of TAs that will lead the activities in those sections.  You’ll have the same TAs all semester.</a:t>
            </a:r>
          </a:p>
          <a:p>
            <a:r>
              <a:rPr lang="en-US" dirty="0"/>
              <a:t>Labs will focus on small coding challenges that provide practice with materials covered in lecture</a:t>
            </a:r>
          </a:p>
          <a:p>
            <a:r>
              <a:rPr lang="en-US" dirty="0"/>
              <a:t>They are a place to “</a:t>
            </a:r>
            <a:r>
              <a:rPr lang="en-US" b="1" dirty="0"/>
              <a:t>Take chances, make mistakes, and get messy!” – Miss Frizzle</a:t>
            </a:r>
            <a:r>
              <a:rPr lang="en-US" dirty="0"/>
              <a:t>.</a:t>
            </a:r>
          </a:p>
          <a:p>
            <a:r>
              <a:rPr lang="en-US" dirty="0"/>
              <a:t>Attendance is not required, but </a:t>
            </a:r>
            <a:r>
              <a:rPr lang="en-US" b="1" dirty="0">
                <a:solidFill>
                  <a:srgbClr val="FF0000"/>
                </a:solidFill>
              </a:rPr>
              <a:t>STRONGLY</a:t>
            </a:r>
            <a:r>
              <a:rPr lang="en-US" dirty="0"/>
              <a:t> encouraged.  If you attend and participate, you get full credit.  If you don’t, you have to submit working code to the auto-grader by the end of the day.</a:t>
            </a:r>
          </a:p>
        </p:txBody>
      </p:sp>
    </p:spTree>
    <p:extLst>
      <p:ext uri="{BB962C8B-B14F-4D97-AF65-F5344CB8AC3E}">
        <p14:creationId xmlns:p14="http://schemas.microsoft.com/office/powerpoint/2010/main" val="3261817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2C165-0A43-24CD-4EFA-C3B0E096A179}"/>
              </a:ext>
            </a:extLst>
          </p:cNvPr>
          <p:cNvSpPr>
            <a:spLocks noGrp="1"/>
          </p:cNvSpPr>
          <p:nvPr>
            <p:ph type="title"/>
          </p:nvPr>
        </p:nvSpPr>
        <p:spPr/>
        <p:txBody>
          <a:bodyPr/>
          <a:lstStyle/>
          <a:p>
            <a:r>
              <a:rPr lang="en-US" dirty="0" err="1"/>
              <a:t>Homeworks</a:t>
            </a:r>
            <a:r>
              <a:rPr lang="en-US" dirty="0"/>
              <a:t> &amp; Projects</a:t>
            </a:r>
          </a:p>
        </p:txBody>
      </p:sp>
      <p:sp>
        <p:nvSpPr>
          <p:cNvPr id="3" name="Content Placeholder 2">
            <a:extLst>
              <a:ext uri="{FF2B5EF4-FFF2-40B4-BE49-F238E27FC236}">
                <a16:creationId xmlns:a16="http://schemas.microsoft.com/office/drawing/2014/main" id="{46CD9370-5FAF-1AB2-8FE0-78E51E5E0A51}"/>
              </a:ext>
            </a:extLst>
          </p:cNvPr>
          <p:cNvSpPr>
            <a:spLocks noGrp="1"/>
          </p:cNvSpPr>
          <p:nvPr>
            <p:ph idx="1"/>
          </p:nvPr>
        </p:nvSpPr>
        <p:spPr/>
        <p:txBody>
          <a:bodyPr/>
          <a:lstStyle/>
          <a:p>
            <a:r>
              <a:rPr lang="en-US" dirty="0"/>
              <a:t>Homework and Projects are usually due on Friday nights.  See the course website for exact due dates. Start early, code often!</a:t>
            </a:r>
          </a:p>
          <a:p>
            <a:r>
              <a:rPr lang="en-US" dirty="0"/>
              <a:t>These often build on and use code from your labs and previous homework assignments.</a:t>
            </a:r>
          </a:p>
          <a:p>
            <a:r>
              <a:rPr lang="en-US" dirty="0"/>
              <a:t>The course moves fairly fast. </a:t>
            </a:r>
            <a:r>
              <a:rPr lang="en-US" b="1" dirty="0"/>
              <a:t>Start early!</a:t>
            </a:r>
            <a:r>
              <a:rPr lang="en-US" dirty="0"/>
              <a:t>  The earlier you find you need help, the better!</a:t>
            </a:r>
          </a:p>
          <a:p>
            <a:r>
              <a:rPr lang="en-US" dirty="0"/>
              <a:t>You can discuss the assignments at a high-level, but don't copy anyone else's code (unless it's your project partner). </a:t>
            </a:r>
          </a:p>
        </p:txBody>
      </p:sp>
    </p:spTree>
    <p:extLst>
      <p:ext uri="{BB962C8B-B14F-4D97-AF65-F5344CB8AC3E}">
        <p14:creationId xmlns:p14="http://schemas.microsoft.com/office/powerpoint/2010/main" val="2359561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43302-7C82-3C96-DC58-CF2F4E50C324}"/>
              </a:ext>
            </a:extLst>
          </p:cNvPr>
          <p:cNvSpPr>
            <a:spLocks noGrp="1"/>
          </p:cNvSpPr>
          <p:nvPr>
            <p:ph type="title"/>
          </p:nvPr>
        </p:nvSpPr>
        <p:spPr/>
        <p:txBody>
          <a:bodyPr/>
          <a:lstStyle/>
          <a:p>
            <a:r>
              <a:rPr lang="en-US" dirty="0"/>
              <a:t>Exams 😱</a:t>
            </a:r>
          </a:p>
        </p:txBody>
      </p:sp>
      <p:sp>
        <p:nvSpPr>
          <p:cNvPr id="3" name="Content Placeholder 2">
            <a:extLst>
              <a:ext uri="{FF2B5EF4-FFF2-40B4-BE49-F238E27FC236}">
                <a16:creationId xmlns:a16="http://schemas.microsoft.com/office/drawing/2014/main" id="{1CAD1B9C-B62C-A93F-5318-18128D401976}"/>
              </a:ext>
            </a:extLst>
          </p:cNvPr>
          <p:cNvSpPr>
            <a:spLocks noGrp="1"/>
          </p:cNvSpPr>
          <p:nvPr>
            <p:ph idx="1"/>
          </p:nvPr>
        </p:nvSpPr>
        <p:spPr/>
        <p:txBody>
          <a:bodyPr>
            <a:normAutofit/>
          </a:bodyPr>
          <a:lstStyle/>
          <a:p>
            <a:r>
              <a:rPr lang="en-US" dirty="0"/>
              <a:t>Midterm 1: Tuesday, Feb 20 – Thursday, Feb 22</a:t>
            </a:r>
          </a:p>
          <a:p>
            <a:r>
              <a:rPr lang="en-US" dirty="0"/>
              <a:t>Midterm 2: Monday, Mar 25 – Wednesday, Mar 27</a:t>
            </a:r>
          </a:p>
          <a:p>
            <a:r>
              <a:rPr lang="en-US" dirty="0"/>
              <a:t>Final Exam: finals week (Apr 19-24)</a:t>
            </a:r>
          </a:p>
          <a:p>
            <a:endParaRPr lang="en-US" dirty="0"/>
          </a:p>
          <a:p>
            <a:r>
              <a:rPr lang="en-US" dirty="0"/>
              <a:t>All exams are scheduled to be held in the Testing Center.</a:t>
            </a:r>
          </a:p>
          <a:p>
            <a:r>
              <a:rPr lang="en-US" dirty="0"/>
              <a:t>Tests are all on paper, multiple choice, with a page or two of notes but no electronics allowed.</a:t>
            </a:r>
          </a:p>
          <a:p>
            <a:pPr marL="0" indent="0">
              <a:buNone/>
            </a:pPr>
            <a:endParaRPr lang="en-US" dirty="0"/>
          </a:p>
        </p:txBody>
      </p:sp>
    </p:spTree>
    <p:extLst>
      <p:ext uri="{BB962C8B-B14F-4D97-AF65-F5344CB8AC3E}">
        <p14:creationId xmlns:p14="http://schemas.microsoft.com/office/powerpoint/2010/main" val="3287660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767A-6BC9-F208-79ED-A52ABD9917B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94F41EF-EA92-6751-CAA0-3CDC35972B5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10618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C3387BF-9F47-129F-29CB-B2DA6D97A0D7}"/>
              </a:ext>
            </a:extLst>
          </p:cNvPr>
          <p:cNvSpPr>
            <a:spLocks noGrp="1"/>
          </p:cNvSpPr>
          <p:nvPr>
            <p:ph type="title"/>
          </p:nvPr>
        </p:nvSpPr>
        <p:spPr/>
        <p:txBody>
          <a:bodyPr/>
          <a:lstStyle/>
          <a:p>
            <a:r>
              <a:rPr lang="en-US" dirty="0"/>
              <a:t>Getting Help</a:t>
            </a:r>
          </a:p>
        </p:txBody>
      </p:sp>
      <p:sp>
        <p:nvSpPr>
          <p:cNvPr id="5" name="Text Placeholder 4">
            <a:extLst>
              <a:ext uri="{FF2B5EF4-FFF2-40B4-BE49-F238E27FC236}">
                <a16:creationId xmlns:a16="http://schemas.microsoft.com/office/drawing/2014/main" id="{19F05C64-515F-B768-3E40-382054C7ECD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823013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A59E8-FD34-365A-71A4-595CF08025E3}"/>
              </a:ext>
            </a:extLst>
          </p:cNvPr>
          <p:cNvSpPr>
            <a:spLocks noGrp="1"/>
          </p:cNvSpPr>
          <p:nvPr>
            <p:ph type="title"/>
          </p:nvPr>
        </p:nvSpPr>
        <p:spPr/>
        <p:txBody>
          <a:bodyPr/>
          <a:lstStyle/>
          <a:p>
            <a:r>
              <a:rPr lang="en-US" dirty="0"/>
              <a:t>Getting Help</a:t>
            </a:r>
          </a:p>
        </p:txBody>
      </p:sp>
      <p:sp>
        <p:nvSpPr>
          <p:cNvPr id="3" name="Content Placeholder 2">
            <a:extLst>
              <a:ext uri="{FF2B5EF4-FFF2-40B4-BE49-F238E27FC236}">
                <a16:creationId xmlns:a16="http://schemas.microsoft.com/office/drawing/2014/main" id="{AE014A15-2E27-5BF8-AAF6-A8ABD4ADBB1D}"/>
              </a:ext>
            </a:extLst>
          </p:cNvPr>
          <p:cNvSpPr>
            <a:spLocks noGrp="1"/>
          </p:cNvSpPr>
          <p:nvPr>
            <p:ph idx="1"/>
          </p:nvPr>
        </p:nvSpPr>
        <p:spPr/>
        <p:txBody>
          <a:bodyPr/>
          <a:lstStyle/>
          <a:p>
            <a:r>
              <a:rPr lang="en-US" dirty="0"/>
              <a:t>Post questions on the class Discord (invite link: </a:t>
            </a:r>
            <a:r>
              <a:rPr lang="en-US" dirty="0">
                <a:hlinkClick r:id="rId2"/>
              </a:rPr>
              <a:t>https://discord.gg/3aCYJDqPJn</a:t>
            </a:r>
            <a:r>
              <a:rPr lang="en-US" dirty="0"/>
              <a:t>) </a:t>
            </a:r>
          </a:p>
          <a:p>
            <a:r>
              <a:rPr lang="en-US" dirty="0"/>
              <a:t>Visit the TA lab (1121 TMCB)</a:t>
            </a:r>
          </a:p>
          <a:p>
            <a:r>
              <a:rPr lang="en-US" dirty="0"/>
              <a:t>Use the help queue: </a:t>
            </a:r>
            <a:r>
              <a:rPr lang="en-US" dirty="0">
                <a:hlinkClick r:id="rId3"/>
              </a:rPr>
              <a:t>https://students.cs.byu.edu/~cs111ta/helpqueue/</a:t>
            </a:r>
            <a:endParaRPr lang="en-US" dirty="0"/>
          </a:p>
          <a:p>
            <a:r>
              <a:rPr lang="en-US" dirty="0"/>
              <a:t>Come see your professor.</a:t>
            </a:r>
          </a:p>
          <a:p>
            <a:endParaRPr lang="en-US" dirty="0"/>
          </a:p>
          <a:p>
            <a:r>
              <a:rPr lang="en-US" dirty="0"/>
              <a:t>Check out our contact page for how to get in touch </a:t>
            </a:r>
            <a:r>
              <a:rPr lang="en-US" dirty="0">
                <a:hlinkClick r:id="rId4"/>
              </a:rPr>
              <a:t>https://cs111.byu.edu/staff/#contact/</a:t>
            </a:r>
            <a:r>
              <a:rPr lang="en-US" dirty="0"/>
              <a:t>). </a:t>
            </a:r>
          </a:p>
        </p:txBody>
      </p:sp>
    </p:spTree>
    <p:extLst>
      <p:ext uri="{BB962C8B-B14F-4D97-AF65-F5344CB8AC3E}">
        <p14:creationId xmlns:p14="http://schemas.microsoft.com/office/powerpoint/2010/main" val="3328978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5B01F-4F78-2458-7D42-999CB68910B8}"/>
              </a:ext>
            </a:extLst>
          </p:cNvPr>
          <p:cNvSpPr>
            <a:spLocks noGrp="1"/>
          </p:cNvSpPr>
          <p:nvPr>
            <p:ph type="title"/>
          </p:nvPr>
        </p:nvSpPr>
        <p:spPr/>
        <p:txBody>
          <a:bodyPr/>
          <a:lstStyle/>
          <a:p>
            <a:r>
              <a:rPr lang="en-US" dirty="0"/>
              <a:t>TAs</a:t>
            </a:r>
          </a:p>
        </p:txBody>
      </p:sp>
      <p:sp>
        <p:nvSpPr>
          <p:cNvPr id="3" name="Content Placeholder 2">
            <a:extLst>
              <a:ext uri="{FF2B5EF4-FFF2-40B4-BE49-F238E27FC236}">
                <a16:creationId xmlns:a16="http://schemas.microsoft.com/office/drawing/2014/main" id="{2012A12C-A2A9-E537-1C8D-5A944F79FA61}"/>
              </a:ext>
            </a:extLst>
          </p:cNvPr>
          <p:cNvSpPr>
            <a:spLocks noGrp="1"/>
          </p:cNvSpPr>
          <p:nvPr>
            <p:ph idx="1"/>
          </p:nvPr>
        </p:nvSpPr>
        <p:spPr/>
        <p:txBody>
          <a:bodyPr/>
          <a:lstStyle/>
          <a:p>
            <a:r>
              <a:rPr lang="en-US" dirty="0"/>
              <a:t>We have an awesome group of TAs 😎. See the course website for information about them.</a:t>
            </a:r>
          </a:p>
          <a:p>
            <a:r>
              <a:rPr lang="en-US" dirty="0"/>
              <a:t>The TAs are regularly available five days per week in the help lab at TMCB 1121. Check the schedule at </a:t>
            </a:r>
            <a:r>
              <a:rPr lang="en-US" dirty="0">
                <a:hlinkClick r:id="rId2"/>
              </a:rPr>
              <a:t>https://cs111.byu.edu/staff/#ta-lab</a:t>
            </a:r>
            <a:r>
              <a:rPr lang="en-US" dirty="0"/>
              <a:t>. </a:t>
            </a:r>
          </a:p>
        </p:txBody>
      </p:sp>
    </p:spTree>
    <p:extLst>
      <p:ext uri="{BB962C8B-B14F-4D97-AF65-F5344CB8AC3E}">
        <p14:creationId xmlns:p14="http://schemas.microsoft.com/office/powerpoint/2010/main" val="4171438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4C364ED-E40B-1AB7-D2DB-45BA87DD41A4}"/>
              </a:ext>
            </a:extLst>
          </p:cNvPr>
          <p:cNvSpPr>
            <a:spLocks noGrp="1"/>
          </p:cNvSpPr>
          <p:nvPr>
            <p:ph type="title"/>
          </p:nvPr>
        </p:nvSpPr>
        <p:spPr/>
        <p:txBody>
          <a:bodyPr/>
          <a:lstStyle/>
          <a:p>
            <a:r>
              <a:rPr lang="en-US" dirty="0"/>
              <a:t>A Very Brief Introduction to Computer Science</a:t>
            </a:r>
          </a:p>
        </p:txBody>
      </p:sp>
      <p:sp>
        <p:nvSpPr>
          <p:cNvPr id="5" name="Text Placeholder 4">
            <a:extLst>
              <a:ext uri="{FF2B5EF4-FFF2-40B4-BE49-F238E27FC236}">
                <a16:creationId xmlns:a16="http://schemas.microsoft.com/office/drawing/2014/main" id="{A9FA0AC0-C944-B954-107D-A6359B61DF1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480090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C5AE4-8D6B-29A3-810B-8680565140E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E2300CC-6585-3ACB-4BEB-9B3694ACB17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92354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FF8122E-8DC5-B5BF-F30C-47607B794BA9}"/>
              </a:ext>
            </a:extLst>
          </p:cNvPr>
          <p:cNvSpPr>
            <a:spLocks noGrp="1"/>
          </p:cNvSpPr>
          <p:nvPr>
            <p:ph type="title"/>
          </p:nvPr>
        </p:nvSpPr>
        <p:spPr/>
        <p:txBody>
          <a:bodyPr/>
          <a:lstStyle/>
          <a:p>
            <a:r>
              <a:rPr lang="en-US" dirty="0"/>
              <a:t>Course Policies</a:t>
            </a:r>
          </a:p>
        </p:txBody>
      </p:sp>
      <p:sp>
        <p:nvSpPr>
          <p:cNvPr id="5" name="Text Placeholder 4">
            <a:extLst>
              <a:ext uri="{FF2B5EF4-FFF2-40B4-BE49-F238E27FC236}">
                <a16:creationId xmlns:a16="http://schemas.microsoft.com/office/drawing/2014/main" id="{59D78C55-7333-11EB-F071-B13ED8614C11}"/>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572291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940DA2B-BCE3-AE5D-01C8-D00654EE0C06}"/>
              </a:ext>
            </a:extLst>
          </p:cNvPr>
          <p:cNvSpPr>
            <a:spLocks noGrp="1"/>
          </p:cNvSpPr>
          <p:nvPr>
            <p:ph type="title"/>
          </p:nvPr>
        </p:nvSpPr>
        <p:spPr/>
        <p:txBody>
          <a:bodyPr/>
          <a:lstStyle/>
          <a:p>
            <a:r>
              <a:rPr lang="en-US" dirty="0"/>
              <a:t>Course Policies</a:t>
            </a:r>
          </a:p>
        </p:txBody>
      </p:sp>
      <p:sp>
        <p:nvSpPr>
          <p:cNvPr id="5" name="Content Placeholder 4">
            <a:extLst>
              <a:ext uri="{FF2B5EF4-FFF2-40B4-BE49-F238E27FC236}">
                <a16:creationId xmlns:a16="http://schemas.microsoft.com/office/drawing/2014/main" id="{83FEDFE2-41BA-0580-B955-BDC7041B1846}"/>
              </a:ext>
            </a:extLst>
          </p:cNvPr>
          <p:cNvSpPr>
            <a:spLocks noGrp="1"/>
          </p:cNvSpPr>
          <p:nvPr>
            <p:ph idx="1"/>
          </p:nvPr>
        </p:nvSpPr>
        <p:spPr/>
        <p:txBody>
          <a:bodyPr/>
          <a:lstStyle/>
          <a:p>
            <a:r>
              <a:rPr lang="en-US" dirty="0"/>
              <a:t>Read the syllabus. You are responsible for knowing the information there (</a:t>
            </a:r>
            <a:r>
              <a:rPr lang="en-US" dirty="0">
                <a:hlinkClick r:id="rId2"/>
              </a:rPr>
              <a:t>https://cs111.byu.edu/articles/about/</a:t>
            </a:r>
            <a:r>
              <a:rPr lang="en-US" dirty="0"/>
              <a:t>).  </a:t>
            </a:r>
          </a:p>
        </p:txBody>
      </p:sp>
    </p:spTree>
    <p:extLst>
      <p:ext uri="{BB962C8B-B14F-4D97-AF65-F5344CB8AC3E}">
        <p14:creationId xmlns:p14="http://schemas.microsoft.com/office/powerpoint/2010/main" val="41119535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5ED09-E851-E946-984D-5E8AF825902A}"/>
              </a:ext>
            </a:extLst>
          </p:cNvPr>
          <p:cNvSpPr>
            <a:spLocks noGrp="1"/>
          </p:cNvSpPr>
          <p:nvPr>
            <p:ph type="title"/>
          </p:nvPr>
        </p:nvSpPr>
        <p:spPr/>
        <p:txBody>
          <a:bodyPr/>
          <a:lstStyle/>
          <a:p>
            <a:r>
              <a:rPr lang="en-US" dirty="0"/>
              <a:t>Collaboration</a:t>
            </a:r>
          </a:p>
        </p:txBody>
      </p:sp>
      <p:sp>
        <p:nvSpPr>
          <p:cNvPr id="3" name="Content Placeholder 2">
            <a:extLst>
              <a:ext uri="{FF2B5EF4-FFF2-40B4-BE49-F238E27FC236}">
                <a16:creationId xmlns:a16="http://schemas.microsoft.com/office/drawing/2014/main" id="{89178979-37CB-AA3C-6F61-D35537D1D35E}"/>
              </a:ext>
            </a:extLst>
          </p:cNvPr>
          <p:cNvSpPr>
            <a:spLocks noGrp="1"/>
          </p:cNvSpPr>
          <p:nvPr>
            <p:ph idx="1"/>
          </p:nvPr>
        </p:nvSpPr>
        <p:spPr>
          <a:xfrm>
            <a:off x="677334" y="2160589"/>
            <a:ext cx="8596668" cy="4535775"/>
          </a:xfrm>
        </p:spPr>
        <p:txBody>
          <a:bodyPr>
            <a:normAutofit fontScale="92500" lnSpcReduction="10000"/>
          </a:bodyPr>
          <a:lstStyle/>
          <a:p>
            <a:r>
              <a:rPr lang="en-US" b="1" dirty="0"/>
              <a:t>Asking questions is highly encouraged</a:t>
            </a:r>
          </a:p>
          <a:p>
            <a:pPr lvl="1"/>
            <a:r>
              <a:rPr lang="en-US" dirty="0"/>
              <a:t>Discuss everything with each other; learn from each other!</a:t>
            </a:r>
          </a:p>
          <a:p>
            <a:pPr lvl="1"/>
            <a:r>
              <a:rPr lang="en-US" dirty="0"/>
              <a:t>Some projects can be completed with a partner</a:t>
            </a:r>
          </a:p>
          <a:p>
            <a:pPr lvl="1"/>
            <a:r>
              <a:rPr lang="en-US" dirty="0"/>
              <a:t>Choose a partner from your lab section</a:t>
            </a:r>
          </a:p>
          <a:p>
            <a:r>
              <a:rPr lang="en-US" b="1" dirty="0"/>
              <a:t>The limits of collaboration</a:t>
            </a:r>
          </a:p>
          <a:p>
            <a:pPr lvl="1"/>
            <a:r>
              <a:rPr lang="en-US" dirty="0"/>
              <a:t>Please don’t look at someone else's code!</a:t>
            </a:r>
          </a:p>
          <a:p>
            <a:pPr lvl="2"/>
            <a:r>
              <a:rPr lang="en-US" dirty="0"/>
              <a:t>Exceptions: lab, your project partner, or after you already solved the problem</a:t>
            </a:r>
          </a:p>
          <a:p>
            <a:pPr lvl="1"/>
            <a:r>
              <a:rPr lang="en-US" dirty="0"/>
              <a:t>Please don't tell other people the answers! You can point them to what is wrong and describe how to fix it, but don't tell them what to type, and don't type for them</a:t>
            </a:r>
          </a:p>
          <a:p>
            <a:pPr lvl="1"/>
            <a:r>
              <a:rPr lang="en-US" dirty="0"/>
              <a:t>Copying project solutions causes people to fail the course</a:t>
            </a:r>
          </a:p>
          <a:p>
            <a:pPr lvl="1"/>
            <a:r>
              <a:rPr lang="en-US" dirty="0"/>
              <a:t>We really do catch people who violate the rules, and we're getting better at it. (🫙🎵)</a:t>
            </a:r>
          </a:p>
          <a:p>
            <a:endParaRPr lang="en-US" dirty="0"/>
          </a:p>
        </p:txBody>
      </p:sp>
    </p:spTree>
    <p:extLst>
      <p:ext uri="{BB962C8B-B14F-4D97-AF65-F5344CB8AC3E}">
        <p14:creationId xmlns:p14="http://schemas.microsoft.com/office/powerpoint/2010/main" val="42844735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15C50-65F9-92FB-68E5-141410C9F1A4}"/>
              </a:ext>
            </a:extLst>
          </p:cNvPr>
          <p:cNvSpPr>
            <a:spLocks noGrp="1"/>
          </p:cNvSpPr>
          <p:nvPr>
            <p:ph type="title"/>
          </p:nvPr>
        </p:nvSpPr>
        <p:spPr/>
        <p:txBody>
          <a:bodyPr/>
          <a:lstStyle/>
          <a:p>
            <a:r>
              <a:rPr lang="en-US" dirty="0"/>
              <a:t>Community Guidelines</a:t>
            </a:r>
          </a:p>
        </p:txBody>
      </p:sp>
      <p:sp>
        <p:nvSpPr>
          <p:cNvPr id="3" name="Content Placeholder 2">
            <a:extLst>
              <a:ext uri="{FF2B5EF4-FFF2-40B4-BE49-F238E27FC236}">
                <a16:creationId xmlns:a16="http://schemas.microsoft.com/office/drawing/2014/main" id="{DF699F5F-4F33-85DD-BBF6-F18AD7478976}"/>
              </a:ext>
            </a:extLst>
          </p:cNvPr>
          <p:cNvSpPr>
            <a:spLocks noGrp="1"/>
          </p:cNvSpPr>
          <p:nvPr>
            <p:ph idx="1"/>
          </p:nvPr>
        </p:nvSpPr>
        <p:spPr/>
        <p:txBody>
          <a:bodyPr/>
          <a:lstStyle/>
          <a:p>
            <a:r>
              <a:rPr lang="en-US" dirty="0"/>
              <a:t>Your goal should be to learn and help others learn.</a:t>
            </a:r>
          </a:p>
          <a:p>
            <a:r>
              <a:rPr lang="en-US" dirty="0"/>
              <a:t>Even if everyone here has programming experience, there is still a wide range of experience levels. All are welcome! </a:t>
            </a:r>
            <a:br>
              <a:rPr lang="en-US" dirty="0"/>
            </a:br>
            <a:r>
              <a:rPr lang="en-US" dirty="0"/>
              <a:t>🧑🏻‍💻🧑🏼‍💻👩🏻‍💻🧑🏽‍💻🧑🏾‍💻👩🏽‍💻🧑🏿‍💻👩🏾‍💻👨🏻‍💻👩🏿‍💻👨🏼‍💻👨🏽‍💻👩🏼‍💻👨🏾‍💻👨🏿‍💻 </a:t>
            </a:r>
          </a:p>
          <a:p>
            <a:r>
              <a:rPr lang="en-US" dirty="0"/>
              <a:t>There are no "stupid" questions. Ask all your questions and welcome everyone else's questions. </a:t>
            </a:r>
            <a:br>
              <a:rPr lang="en-US" dirty="0"/>
            </a:br>
            <a:r>
              <a:rPr lang="en-US" dirty="0"/>
              <a:t>🙋🏻🙋🏼🙋🏿‍♀️🙋🏽🙋🏾‍♀️🙋🏾🙋🏿🙋🏽‍♀️🙋🏻‍♂️🙋🏼‍♀️🙋🏼‍♂️🙋🏽‍♂️🙋🏻‍♀️🙋🏾‍♂️🙋🏿‍♂️🙋🏻‍♀️ </a:t>
            </a:r>
          </a:p>
          <a:p>
            <a:endParaRPr lang="en-US" dirty="0"/>
          </a:p>
        </p:txBody>
      </p:sp>
    </p:spTree>
    <p:extLst>
      <p:ext uri="{BB962C8B-B14F-4D97-AF65-F5344CB8AC3E}">
        <p14:creationId xmlns:p14="http://schemas.microsoft.com/office/powerpoint/2010/main" val="1544882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A8284-CB9D-FC19-43E8-4EAD42A40918}"/>
              </a:ext>
            </a:extLst>
          </p:cNvPr>
          <p:cNvSpPr>
            <a:spLocks noGrp="1"/>
          </p:cNvSpPr>
          <p:nvPr>
            <p:ph type="title"/>
          </p:nvPr>
        </p:nvSpPr>
        <p:spPr/>
        <p:txBody>
          <a:bodyPr/>
          <a:lstStyle/>
          <a:p>
            <a:r>
              <a:rPr lang="en-US" dirty="0"/>
              <a:t>Using Large Language Models (ChatGPT and the like)</a:t>
            </a:r>
          </a:p>
        </p:txBody>
      </p:sp>
      <p:sp>
        <p:nvSpPr>
          <p:cNvPr id="3" name="Content Placeholder 2">
            <a:extLst>
              <a:ext uri="{FF2B5EF4-FFF2-40B4-BE49-F238E27FC236}">
                <a16:creationId xmlns:a16="http://schemas.microsoft.com/office/drawing/2014/main" id="{5A3126AD-5AB1-AA2F-977A-BB2300D11949}"/>
              </a:ext>
            </a:extLst>
          </p:cNvPr>
          <p:cNvSpPr>
            <a:spLocks noGrp="1"/>
          </p:cNvSpPr>
          <p:nvPr>
            <p:ph idx="1"/>
          </p:nvPr>
        </p:nvSpPr>
        <p:spPr>
          <a:xfrm>
            <a:off x="677334" y="2160589"/>
            <a:ext cx="8596668" cy="4404803"/>
          </a:xfrm>
        </p:spPr>
        <p:txBody>
          <a:bodyPr>
            <a:normAutofit/>
          </a:bodyPr>
          <a:lstStyle/>
          <a:p>
            <a:r>
              <a:rPr lang="en-US" dirty="0"/>
              <a:t>These can be quite useful for helping you to understand a topic and to answer specific questions.</a:t>
            </a:r>
          </a:p>
          <a:p>
            <a:pPr lvl="1"/>
            <a:r>
              <a:rPr lang="en-US" dirty="0"/>
              <a:t>On the class Discord server you can ask questions in the Duck Pond channel.  The rubber duck is powered by ChatGPT and is designed to be a "Virtual TA" to help you with concept questions</a:t>
            </a:r>
          </a:p>
          <a:p>
            <a:r>
              <a:rPr lang="en-US" dirty="0"/>
              <a:t>You should </a:t>
            </a:r>
            <a:r>
              <a:rPr lang="en-US" b="1" dirty="0">
                <a:solidFill>
                  <a:srgbClr val="FF0000"/>
                </a:solidFill>
              </a:rPr>
              <a:t>NOT</a:t>
            </a:r>
            <a:r>
              <a:rPr lang="en-US" dirty="0"/>
              <a:t> be asking LLMs to give you code for your assignments.</a:t>
            </a:r>
          </a:p>
          <a:p>
            <a:pPr lvl="1"/>
            <a:r>
              <a:rPr lang="en-US" dirty="0"/>
              <a:t>They will happily do so, but</a:t>
            </a:r>
          </a:p>
          <a:p>
            <a:pPr lvl="2"/>
            <a:r>
              <a:rPr lang="en-US" dirty="0"/>
              <a:t>We expect you to write the code yourself.</a:t>
            </a:r>
          </a:p>
          <a:p>
            <a:pPr lvl="2"/>
            <a:r>
              <a:rPr lang="en-US" dirty="0"/>
              <a:t>The code from the LLMs is often wrong.</a:t>
            </a:r>
          </a:p>
          <a:p>
            <a:pPr lvl="1"/>
            <a:r>
              <a:rPr lang="en-US" dirty="0"/>
              <a:t>When you go to get help from the TAs, the first thing they will do is ask you to explain your code and what it is doing.  </a:t>
            </a:r>
          </a:p>
        </p:txBody>
      </p:sp>
    </p:spTree>
    <p:extLst>
      <p:ext uri="{BB962C8B-B14F-4D97-AF65-F5344CB8AC3E}">
        <p14:creationId xmlns:p14="http://schemas.microsoft.com/office/powerpoint/2010/main" val="37067356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CF16A93-2EC8-9B33-AF32-1745C57DACFD}"/>
              </a:ext>
            </a:extLst>
          </p:cNvPr>
          <p:cNvSpPr>
            <a:spLocks noGrp="1"/>
          </p:cNvSpPr>
          <p:nvPr>
            <p:ph type="ctrTitle"/>
          </p:nvPr>
        </p:nvSpPr>
        <p:spPr/>
        <p:txBody>
          <a:bodyPr/>
          <a:lstStyle/>
          <a:p>
            <a:r>
              <a:rPr lang="en-US" dirty="0"/>
              <a:t>Questions?</a:t>
            </a:r>
          </a:p>
        </p:txBody>
      </p:sp>
      <p:sp>
        <p:nvSpPr>
          <p:cNvPr id="5" name="Subtitle 4">
            <a:extLst>
              <a:ext uri="{FF2B5EF4-FFF2-40B4-BE49-F238E27FC236}">
                <a16:creationId xmlns:a16="http://schemas.microsoft.com/office/drawing/2014/main" id="{422C728E-80E5-9C15-4F0A-CACE3773F06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29976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CCDB0FC-9A5A-CC45-3CE9-A78BFD672619}"/>
              </a:ext>
            </a:extLst>
          </p:cNvPr>
          <p:cNvSpPr>
            <a:spLocks noGrp="1"/>
          </p:cNvSpPr>
          <p:nvPr>
            <p:ph type="title"/>
          </p:nvPr>
        </p:nvSpPr>
        <p:spPr/>
        <p:txBody>
          <a:bodyPr/>
          <a:lstStyle/>
          <a:p>
            <a:r>
              <a:rPr lang="en-US" dirty="0"/>
              <a:t>What is Computer Science?</a:t>
            </a:r>
          </a:p>
        </p:txBody>
      </p:sp>
      <p:sp>
        <p:nvSpPr>
          <p:cNvPr id="6" name="Rectangle 5">
            <a:extLst>
              <a:ext uri="{FF2B5EF4-FFF2-40B4-BE49-F238E27FC236}">
                <a16:creationId xmlns:a16="http://schemas.microsoft.com/office/drawing/2014/main" id="{C73EAB84-C16C-54D2-F2AD-BA85B600ABD7}"/>
              </a:ext>
            </a:extLst>
          </p:cNvPr>
          <p:cNvSpPr/>
          <p:nvPr/>
        </p:nvSpPr>
        <p:spPr>
          <a:xfrm>
            <a:off x="677334" y="2285436"/>
            <a:ext cx="2880851"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The study of …</a:t>
            </a:r>
          </a:p>
        </p:txBody>
      </p:sp>
      <p:sp>
        <p:nvSpPr>
          <p:cNvPr id="7" name="Rectangle 6">
            <a:extLst>
              <a:ext uri="{FF2B5EF4-FFF2-40B4-BE49-F238E27FC236}">
                <a16:creationId xmlns:a16="http://schemas.microsoft.com/office/drawing/2014/main" id="{DCBB65D7-E3C5-930A-AF1B-E52B48DDA8FF}"/>
              </a:ext>
            </a:extLst>
          </p:cNvPr>
          <p:cNvSpPr/>
          <p:nvPr/>
        </p:nvSpPr>
        <p:spPr>
          <a:xfrm>
            <a:off x="4989087" y="1599071"/>
            <a:ext cx="50292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What problems can be solved using computing</a:t>
            </a:r>
          </a:p>
        </p:txBody>
      </p:sp>
      <p:sp>
        <p:nvSpPr>
          <p:cNvPr id="8" name="Rectangle 7">
            <a:extLst>
              <a:ext uri="{FF2B5EF4-FFF2-40B4-BE49-F238E27FC236}">
                <a16:creationId xmlns:a16="http://schemas.microsoft.com/office/drawing/2014/main" id="{3B2E0EBD-B070-4649-B743-323C08C4DBC6}"/>
              </a:ext>
            </a:extLst>
          </p:cNvPr>
          <p:cNvSpPr/>
          <p:nvPr/>
        </p:nvSpPr>
        <p:spPr>
          <a:xfrm>
            <a:off x="4989084" y="2285436"/>
            <a:ext cx="50292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How to solve these problems</a:t>
            </a:r>
          </a:p>
        </p:txBody>
      </p:sp>
      <p:sp>
        <p:nvSpPr>
          <p:cNvPr id="9" name="Rectangle 8">
            <a:extLst>
              <a:ext uri="{FF2B5EF4-FFF2-40B4-BE49-F238E27FC236}">
                <a16:creationId xmlns:a16="http://schemas.microsoft.com/office/drawing/2014/main" id="{0A89DEDB-E488-A8A3-1F3B-14B40718708C}"/>
              </a:ext>
            </a:extLst>
          </p:cNvPr>
          <p:cNvSpPr/>
          <p:nvPr/>
        </p:nvSpPr>
        <p:spPr>
          <a:xfrm>
            <a:off x="4989085" y="2971800"/>
            <a:ext cx="50292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What techniques lead to effective solutions</a:t>
            </a:r>
          </a:p>
        </p:txBody>
      </p:sp>
      <p:cxnSp>
        <p:nvCxnSpPr>
          <p:cNvPr id="11" name="Straight Arrow Connector 10">
            <a:extLst>
              <a:ext uri="{FF2B5EF4-FFF2-40B4-BE49-F238E27FC236}">
                <a16:creationId xmlns:a16="http://schemas.microsoft.com/office/drawing/2014/main" id="{0B220F20-D528-DBE7-B5CE-C38E245F70BB}"/>
              </a:ext>
            </a:extLst>
          </p:cNvPr>
          <p:cNvCxnSpPr>
            <a:cxnSpLocks/>
            <a:stCxn id="6" idx="3"/>
            <a:endCxn id="7" idx="1"/>
          </p:cNvCxnSpPr>
          <p:nvPr/>
        </p:nvCxnSpPr>
        <p:spPr>
          <a:xfrm flipV="1">
            <a:off x="3558185" y="1827671"/>
            <a:ext cx="1430902" cy="686365"/>
          </a:xfrm>
          <a:prstGeom prst="straightConnector1">
            <a:avLst/>
          </a:prstGeom>
          <a:ln w="25400">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128F8D48-0E02-4E54-D000-81C4A12CF145}"/>
              </a:ext>
            </a:extLst>
          </p:cNvPr>
          <p:cNvCxnSpPr>
            <a:stCxn id="6" idx="3"/>
            <a:endCxn id="8" idx="1"/>
          </p:cNvCxnSpPr>
          <p:nvPr/>
        </p:nvCxnSpPr>
        <p:spPr>
          <a:xfrm>
            <a:off x="3558185" y="2514036"/>
            <a:ext cx="1430899" cy="0"/>
          </a:xfrm>
          <a:prstGeom prst="straightConnector1">
            <a:avLst/>
          </a:prstGeom>
          <a:ln w="25400">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9F87D9A9-E968-E09E-1549-3934CEEEA249}"/>
              </a:ext>
            </a:extLst>
          </p:cNvPr>
          <p:cNvCxnSpPr>
            <a:stCxn id="6" idx="3"/>
            <a:endCxn id="9" idx="1"/>
          </p:cNvCxnSpPr>
          <p:nvPr/>
        </p:nvCxnSpPr>
        <p:spPr>
          <a:xfrm>
            <a:off x="3558185" y="2514036"/>
            <a:ext cx="1430900" cy="686364"/>
          </a:xfrm>
          <a:prstGeom prst="straightConnector1">
            <a:avLst/>
          </a:prstGeom>
          <a:ln w="25400">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sp>
        <p:nvSpPr>
          <p:cNvPr id="17" name="Rectangle 16">
            <a:extLst>
              <a:ext uri="{FF2B5EF4-FFF2-40B4-BE49-F238E27FC236}">
                <a16:creationId xmlns:a16="http://schemas.microsoft.com/office/drawing/2014/main" id="{5268FCF8-7AE1-759B-18E0-1E90DF87A61D}"/>
              </a:ext>
            </a:extLst>
          </p:cNvPr>
          <p:cNvSpPr/>
          <p:nvPr/>
        </p:nvSpPr>
        <p:spPr>
          <a:xfrm>
            <a:off x="803564" y="3819803"/>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Systems</a:t>
            </a:r>
          </a:p>
        </p:txBody>
      </p:sp>
      <p:sp>
        <p:nvSpPr>
          <p:cNvPr id="18" name="Rectangle 17">
            <a:extLst>
              <a:ext uri="{FF2B5EF4-FFF2-40B4-BE49-F238E27FC236}">
                <a16:creationId xmlns:a16="http://schemas.microsoft.com/office/drawing/2014/main" id="{8B3D4292-18D9-71B7-3B6E-804EEC8364D3}"/>
              </a:ext>
            </a:extLst>
          </p:cNvPr>
          <p:cNvSpPr/>
          <p:nvPr/>
        </p:nvSpPr>
        <p:spPr>
          <a:xfrm>
            <a:off x="803564" y="4106809"/>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Graphics</a:t>
            </a:r>
          </a:p>
        </p:txBody>
      </p:sp>
      <p:sp>
        <p:nvSpPr>
          <p:cNvPr id="19" name="Rectangle 18">
            <a:extLst>
              <a:ext uri="{FF2B5EF4-FFF2-40B4-BE49-F238E27FC236}">
                <a16:creationId xmlns:a16="http://schemas.microsoft.com/office/drawing/2014/main" id="{D3E68D2D-13BC-F523-3F4A-8CDB9A8FBDA1}"/>
              </a:ext>
            </a:extLst>
          </p:cNvPr>
          <p:cNvSpPr/>
          <p:nvPr/>
        </p:nvSpPr>
        <p:spPr>
          <a:xfrm>
            <a:off x="803564" y="4393815"/>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Security</a:t>
            </a:r>
          </a:p>
        </p:txBody>
      </p:sp>
      <p:sp>
        <p:nvSpPr>
          <p:cNvPr id="20" name="Rectangle 19">
            <a:extLst>
              <a:ext uri="{FF2B5EF4-FFF2-40B4-BE49-F238E27FC236}">
                <a16:creationId xmlns:a16="http://schemas.microsoft.com/office/drawing/2014/main" id="{A520A11F-E749-BEA8-6756-C9C6E827CEDF}"/>
              </a:ext>
            </a:extLst>
          </p:cNvPr>
          <p:cNvSpPr/>
          <p:nvPr/>
        </p:nvSpPr>
        <p:spPr>
          <a:xfrm>
            <a:off x="803564" y="4680821"/>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Artificial Intelligence</a:t>
            </a:r>
          </a:p>
        </p:txBody>
      </p:sp>
      <p:sp>
        <p:nvSpPr>
          <p:cNvPr id="21" name="Rectangle 20">
            <a:extLst>
              <a:ext uri="{FF2B5EF4-FFF2-40B4-BE49-F238E27FC236}">
                <a16:creationId xmlns:a16="http://schemas.microsoft.com/office/drawing/2014/main" id="{87CDDC4A-C015-8007-7B69-98E51A55A2CD}"/>
              </a:ext>
            </a:extLst>
          </p:cNvPr>
          <p:cNvSpPr/>
          <p:nvPr/>
        </p:nvSpPr>
        <p:spPr>
          <a:xfrm>
            <a:off x="803564" y="4967827"/>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Networking</a:t>
            </a:r>
          </a:p>
        </p:txBody>
      </p:sp>
      <p:sp>
        <p:nvSpPr>
          <p:cNvPr id="22" name="Rectangle 21">
            <a:extLst>
              <a:ext uri="{FF2B5EF4-FFF2-40B4-BE49-F238E27FC236}">
                <a16:creationId xmlns:a16="http://schemas.microsoft.com/office/drawing/2014/main" id="{449F8866-7FD4-0443-93BE-CF78C41B5B48}"/>
              </a:ext>
            </a:extLst>
          </p:cNvPr>
          <p:cNvSpPr/>
          <p:nvPr/>
        </p:nvSpPr>
        <p:spPr>
          <a:xfrm>
            <a:off x="803564" y="5254833"/>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Programming Languages</a:t>
            </a:r>
          </a:p>
        </p:txBody>
      </p:sp>
      <p:sp>
        <p:nvSpPr>
          <p:cNvPr id="23" name="Rectangle 22">
            <a:extLst>
              <a:ext uri="{FF2B5EF4-FFF2-40B4-BE49-F238E27FC236}">
                <a16:creationId xmlns:a16="http://schemas.microsoft.com/office/drawing/2014/main" id="{4BCE447A-732C-8C9D-0E54-4FD536CBFCF1}"/>
              </a:ext>
            </a:extLst>
          </p:cNvPr>
          <p:cNvSpPr/>
          <p:nvPr/>
        </p:nvSpPr>
        <p:spPr>
          <a:xfrm>
            <a:off x="803564" y="5541839"/>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Theory</a:t>
            </a:r>
          </a:p>
        </p:txBody>
      </p:sp>
      <p:sp>
        <p:nvSpPr>
          <p:cNvPr id="24" name="Rectangle 23">
            <a:extLst>
              <a:ext uri="{FF2B5EF4-FFF2-40B4-BE49-F238E27FC236}">
                <a16:creationId xmlns:a16="http://schemas.microsoft.com/office/drawing/2014/main" id="{95E787B3-91AB-5976-2AD4-BE110782F495}"/>
              </a:ext>
            </a:extLst>
          </p:cNvPr>
          <p:cNvSpPr/>
          <p:nvPr/>
        </p:nvSpPr>
        <p:spPr>
          <a:xfrm>
            <a:off x="803564" y="5828845"/>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Scientific Computing</a:t>
            </a:r>
          </a:p>
        </p:txBody>
      </p:sp>
      <p:sp>
        <p:nvSpPr>
          <p:cNvPr id="25" name="Rectangle 24">
            <a:extLst>
              <a:ext uri="{FF2B5EF4-FFF2-40B4-BE49-F238E27FC236}">
                <a16:creationId xmlns:a16="http://schemas.microsoft.com/office/drawing/2014/main" id="{075F1443-F9A0-34BD-7EFF-495A0531CF68}"/>
              </a:ext>
            </a:extLst>
          </p:cNvPr>
          <p:cNvSpPr/>
          <p:nvPr/>
        </p:nvSpPr>
        <p:spPr>
          <a:xfrm>
            <a:off x="803564" y="6115851"/>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Human Computer Interaction</a:t>
            </a:r>
          </a:p>
        </p:txBody>
      </p:sp>
      <p:sp>
        <p:nvSpPr>
          <p:cNvPr id="26" name="Rectangle 25">
            <a:extLst>
              <a:ext uri="{FF2B5EF4-FFF2-40B4-BE49-F238E27FC236}">
                <a16:creationId xmlns:a16="http://schemas.microsoft.com/office/drawing/2014/main" id="{E1587AE8-0D80-B750-6586-FCDA213CD714}"/>
              </a:ext>
            </a:extLst>
          </p:cNvPr>
          <p:cNvSpPr/>
          <p:nvPr/>
        </p:nvSpPr>
        <p:spPr>
          <a:xfrm>
            <a:off x="803564" y="6402855"/>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a:t>
            </a:r>
          </a:p>
        </p:txBody>
      </p:sp>
      <p:sp>
        <p:nvSpPr>
          <p:cNvPr id="27" name="Rectangle 26">
            <a:extLst>
              <a:ext uri="{FF2B5EF4-FFF2-40B4-BE49-F238E27FC236}">
                <a16:creationId xmlns:a16="http://schemas.microsoft.com/office/drawing/2014/main" id="{4F701C34-2576-BBAA-5EE8-FE68AABBC8B7}"/>
              </a:ext>
            </a:extLst>
          </p:cNvPr>
          <p:cNvSpPr/>
          <p:nvPr/>
        </p:nvSpPr>
        <p:spPr>
          <a:xfrm>
            <a:off x="4281055" y="4393815"/>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Decision Making</a:t>
            </a:r>
          </a:p>
        </p:txBody>
      </p:sp>
      <p:sp>
        <p:nvSpPr>
          <p:cNvPr id="28" name="Rectangle 27">
            <a:extLst>
              <a:ext uri="{FF2B5EF4-FFF2-40B4-BE49-F238E27FC236}">
                <a16:creationId xmlns:a16="http://schemas.microsoft.com/office/drawing/2014/main" id="{6A66FC71-2C17-A8EB-A873-948C759452A6}"/>
              </a:ext>
            </a:extLst>
          </p:cNvPr>
          <p:cNvSpPr/>
          <p:nvPr/>
        </p:nvSpPr>
        <p:spPr>
          <a:xfrm>
            <a:off x="4281055" y="4680821"/>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Robotics</a:t>
            </a:r>
          </a:p>
        </p:txBody>
      </p:sp>
      <p:sp>
        <p:nvSpPr>
          <p:cNvPr id="29" name="Rectangle 28">
            <a:extLst>
              <a:ext uri="{FF2B5EF4-FFF2-40B4-BE49-F238E27FC236}">
                <a16:creationId xmlns:a16="http://schemas.microsoft.com/office/drawing/2014/main" id="{0837D443-2DF7-8F18-395F-50EAE780557A}"/>
              </a:ext>
            </a:extLst>
          </p:cNvPr>
          <p:cNvSpPr/>
          <p:nvPr/>
        </p:nvSpPr>
        <p:spPr>
          <a:xfrm>
            <a:off x="4281055" y="4967827"/>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Ethics &amp; Safety</a:t>
            </a:r>
          </a:p>
        </p:txBody>
      </p:sp>
      <p:sp>
        <p:nvSpPr>
          <p:cNvPr id="30" name="Rectangle 29">
            <a:extLst>
              <a:ext uri="{FF2B5EF4-FFF2-40B4-BE49-F238E27FC236}">
                <a16:creationId xmlns:a16="http://schemas.microsoft.com/office/drawing/2014/main" id="{A0EF0788-B6CE-A87F-1CA4-39C5BD94A801}"/>
              </a:ext>
            </a:extLst>
          </p:cNvPr>
          <p:cNvSpPr/>
          <p:nvPr/>
        </p:nvSpPr>
        <p:spPr>
          <a:xfrm>
            <a:off x="4281055" y="5254833"/>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Natural Language Processing</a:t>
            </a:r>
          </a:p>
        </p:txBody>
      </p:sp>
      <p:sp>
        <p:nvSpPr>
          <p:cNvPr id="31" name="Rectangle 30">
            <a:extLst>
              <a:ext uri="{FF2B5EF4-FFF2-40B4-BE49-F238E27FC236}">
                <a16:creationId xmlns:a16="http://schemas.microsoft.com/office/drawing/2014/main" id="{AF3FC4ED-A0CB-3B6F-B594-86C8A7639C09}"/>
              </a:ext>
            </a:extLst>
          </p:cNvPr>
          <p:cNvSpPr/>
          <p:nvPr/>
        </p:nvSpPr>
        <p:spPr>
          <a:xfrm>
            <a:off x="4281055" y="5541837"/>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a:t>
            </a:r>
          </a:p>
        </p:txBody>
      </p:sp>
      <p:cxnSp>
        <p:nvCxnSpPr>
          <p:cNvPr id="32" name="Straight Arrow Connector 31">
            <a:extLst>
              <a:ext uri="{FF2B5EF4-FFF2-40B4-BE49-F238E27FC236}">
                <a16:creationId xmlns:a16="http://schemas.microsoft.com/office/drawing/2014/main" id="{77E2C16B-3F91-E9F2-D61D-0985C0FF0F50}"/>
              </a:ext>
            </a:extLst>
          </p:cNvPr>
          <p:cNvCxnSpPr>
            <a:cxnSpLocks/>
            <a:stCxn id="20" idx="3"/>
            <a:endCxn id="27" idx="1"/>
          </p:cNvCxnSpPr>
          <p:nvPr/>
        </p:nvCxnSpPr>
        <p:spPr>
          <a:xfrm flipV="1">
            <a:off x="3352800" y="4527742"/>
            <a:ext cx="928255" cy="287006"/>
          </a:xfrm>
          <a:prstGeom prst="straightConnector1">
            <a:avLst/>
          </a:prstGeom>
          <a:ln w="25400">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05A61DC2-AEF7-DE53-7031-1D2286D23E21}"/>
              </a:ext>
            </a:extLst>
          </p:cNvPr>
          <p:cNvCxnSpPr>
            <a:cxnSpLocks/>
            <a:stCxn id="20" idx="3"/>
            <a:endCxn id="28" idx="1"/>
          </p:cNvCxnSpPr>
          <p:nvPr/>
        </p:nvCxnSpPr>
        <p:spPr>
          <a:xfrm>
            <a:off x="3352800" y="4814748"/>
            <a:ext cx="928255" cy="0"/>
          </a:xfrm>
          <a:prstGeom prst="straightConnector1">
            <a:avLst/>
          </a:prstGeom>
          <a:ln w="25400">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30EC5FFA-6AC1-64A0-66B0-3F82059F6785}"/>
              </a:ext>
            </a:extLst>
          </p:cNvPr>
          <p:cNvCxnSpPr>
            <a:cxnSpLocks/>
            <a:stCxn id="20" idx="3"/>
            <a:endCxn id="29" idx="1"/>
          </p:cNvCxnSpPr>
          <p:nvPr/>
        </p:nvCxnSpPr>
        <p:spPr>
          <a:xfrm>
            <a:off x="3352800" y="4814748"/>
            <a:ext cx="928255" cy="287006"/>
          </a:xfrm>
          <a:prstGeom prst="straightConnector1">
            <a:avLst/>
          </a:prstGeom>
          <a:ln w="25400">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B71FA712-B3BC-A9B6-6C99-797524CEEE82}"/>
              </a:ext>
            </a:extLst>
          </p:cNvPr>
          <p:cNvCxnSpPr>
            <a:cxnSpLocks/>
            <a:stCxn id="20" idx="3"/>
            <a:endCxn id="30" idx="1"/>
          </p:cNvCxnSpPr>
          <p:nvPr/>
        </p:nvCxnSpPr>
        <p:spPr>
          <a:xfrm>
            <a:off x="3352800" y="4814748"/>
            <a:ext cx="928255" cy="574012"/>
          </a:xfrm>
          <a:prstGeom prst="straightConnector1">
            <a:avLst/>
          </a:prstGeom>
          <a:ln w="25400">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a:extLst>
              <a:ext uri="{FF2B5EF4-FFF2-40B4-BE49-F238E27FC236}">
                <a16:creationId xmlns:a16="http://schemas.microsoft.com/office/drawing/2014/main" id="{68C744A8-949D-30E1-2977-9462799970D7}"/>
              </a:ext>
            </a:extLst>
          </p:cNvPr>
          <p:cNvCxnSpPr>
            <a:cxnSpLocks/>
            <a:stCxn id="20" idx="3"/>
            <a:endCxn id="31" idx="1"/>
          </p:cNvCxnSpPr>
          <p:nvPr/>
        </p:nvCxnSpPr>
        <p:spPr>
          <a:xfrm>
            <a:off x="3352800" y="4814748"/>
            <a:ext cx="928255" cy="861016"/>
          </a:xfrm>
          <a:prstGeom prst="straightConnector1">
            <a:avLst/>
          </a:prstGeom>
          <a:ln w="25400">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sp>
        <p:nvSpPr>
          <p:cNvPr id="47" name="Rectangle 46">
            <a:extLst>
              <a:ext uri="{FF2B5EF4-FFF2-40B4-BE49-F238E27FC236}">
                <a16:creationId xmlns:a16="http://schemas.microsoft.com/office/drawing/2014/main" id="{0696EEC6-D4D3-D5D4-6CC1-2C4166FF02BE}"/>
              </a:ext>
            </a:extLst>
          </p:cNvPr>
          <p:cNvSpPr/>
          <p:nvPr/>
        </p:nvSpPr>
        <p:spPr>
          <a:xfrm>
            <a:off x="7910947" y="4497627"/>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Answering Questions</a:t>
            </a:r>
          </a:p>
        </p:txBody>
      </p:sp>
      <p:sp>
        <p:nvSpPr>
          <p:cNvPr id="48" name="Rectangle 47">
            <a:extLst>
              <a:ext uri="{FF2B5EF4-FFF2-40B4-BE49-F238E27FC236}">
                <a16:creationId xmlns:a16="http://schemas.microsoft.com/office/drawing/2014/main" id="{0DB0DAB3-DA9E-1172-1643-DAA602C3EEA9}"/>
              </a:ext>
            </a:extLst>
          </p:cNvPr>
          <p:cNvSpPr/>
          <p:nvPr/>
        </p:nvSpPr>
        <p:spPr>
          <a:xfrm>
            <a:off x="7910947" y="4784633"/>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Translation</a:t>
            </a:r>
          </a:p>
        </p:txBody>
      </p:sp>
      <p:sp>
        <p:nvSpPr>
          <p:cNvPr id="49" name="Rectangle 48">
            <a:extLst>
              <a:ext uri="{FF2B5EF4-FFF2-40B4-BE49-F238E27FC236}">
                <a16:creationId xmlns:a16="http://schemas.microsoft.com/office/drawing/2014/main" id="{A280A038-6AAB-02FB-58C6-79ED0EA8BA4F}"/>
              </a:ext>
            </a:extLst>
          </p:cNvPr>
          <p:cNvSpPr/>
          <p:nvPr/>
        </p:nvSpPr>
        <p:spPr>
          <a:xfrm>
            <a:off x="7910947" y="5071637"/>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a:t>
            </a:r>
          </a:p>
        </p:txBody>
      </p:sp>
      <p:cxnSp>
        <p:nvCxnSpPr>
          <p:cNvPr id="51" name="Straight Arrow Connector 50">
            <a:extLst>
              <a:ext uri="{FF2B5EF4-FFF2-40B4-BE49-F238E27FC236}">
                <a16:creationId xmlns:a16="http://schemas.microsoft.com/office/drawing/2014/main" id="{367D6792-8E2B-417C-3A4F-8302C524B07A}"/>
              </a:ext>
            </a:extLst>
          </p:cNvPr>
          <p:cNvCxnSpPr>
            <a:cxnSpLocks/>
            <a:stCxn id="30" idx="3"/>
            <a:endCxn id="47" idx="1"/>
          </p:cNvCxnSpPr>
          <p:nvPr/>
        </p:nvCxnSpPr>
        <p:spPr>
          <a:xfrm flipV="1">
            <a:off x="6830291" y="4631554"/>
            <a:ext cx="1080656" cy="757206"/>
          </a:xfrm>
          <a:prstGeom prst="straightConnector1">
            <a:avLst/>
          </a:prstGeom>
          <a:ln w="25400">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52" name="Straight Arrow Connector 51">
            <a:extLst>
              <a:ext uri="{FF2B5EF4-FFF2-40B4-BE49-F238E27FC236}">
                <a16:creationId xmlns:a16="http://schemas.microsoft.com/office/drawing/2014/main" id="{271E1276-C14A-45C7-DED3-369ACECA52A2}"/>
              </a:ext>
            </a:extLst>
          </p:cNvPr>
          <p:cNvCxnSpPr>
            <a:cxnSpLocks/>
            <a:stCxn id="30" idx="3"/>
            <a:endCxn id="48" idx="1"/>
          </p:cNvCxnSpPr>
          <p:nvPr/>
        </p:nvCxnSpPr>
        <p:spPr>
          <a:xfrm flipV="1">
            <a:off x="6830291" y="4918560"/>
            <a:ext cx="1080656" cy="470200"/>
          </a:xfrm>
          <a:prstGeom prst="straightConnector1">
            <a:avLst/>
          </a:prstGeom>
          <a:ln w="25400">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53" name="Straight Arrow Connector 52">
            <a:extLst>
              <a:ext uri="{FF2B5EF4-FFF2-40B4-BE49-F238E27FC236}">
                <a16:creationId xmlns:a16="http://schemas.microsoft.com/office/drawing/2014/main" id="{87FCEDEA-8A0D-4F56-CD93-962D3109403E}"/>
              </a:ext>
            </a:extLst>
          </p:cNvPr>
          <p:cNvCxnSpPr>
            <a:cxnSpLocks/>
            <a:stCxn id="30" idx="3"/>
            <a:endCxn id="49" idx="1"/>
          </p:cNvCxnSpPr>
          <p:nvPr/>
        </p:nvCxnSpPr>
        <p:spPr>
          <a:xfrm flipV="1">
            <a:off x="6830291" y="5205564"/>
            <a:ext cx="1080656" cy="183196"/>
          </a:xfrm>
          <a:prstGeom prst="straightConnector1">
            <a:avLst/>
          </a:prstGeom>
          <a:ln w="25400">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35205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2"/>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5"/>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6"/>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7"/>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8"/>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47"/>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8"/>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9"/>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1"/>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52"/>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47" grpId="0" animBg="1"/>
      <p:bldP spid="48" grpId="0" animBg="1"/>
      <p:bldP spid="4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99F30-9A0F-58E1-EA64-A8E84EE04766}"/>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66509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27AAA4B-EBAF-932E-FFDF-C5D93137C38F}"/>
              </a:ext>
            </a:extLst>
          </p:cNvPr>
          <p:cNvSpPr>
            <a:spLocks noGrp="1"/>
          </p:cNvSpPr>
          <p:nvPr>
            <p:ph type="title"/>
          </p:nvPr>
        </p:nvSpPr>
        <p:spPr/>
        <p:txBody>
          <a:bodyPr/>
          <a:lstStyle/>
          <a:p>
            <a:r>
              <a:rPr lang="en-US" dirty="0"/>
              <a:t>About this Course</a:t>
            </a:r>
          </a:p>
        </p:txBody>
      </p:sp>
      <p:sp>
        <p:nvSpPr>
          <p:cNvPr id="4" name="Text Placeholder 3">
            <a:extLst>
              <a:ext uri="{FF2B5EF4-FFF2-40B4-BE49-F238E27FC236}">
                <a16:creationId xmlns:a16="http://schemas.microsoft.com/office/drawing/2014/main" id="{AC6FE483-2A3F-138B-191D-D5CF6DAF5A4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250728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425E59-A9AF-BB2B-033E-83A9C2878A64}"/>
              </a:ext>
            </a:extLst>
          </p:cNvPr>
          <p:cNvSpPr>
            <a:spLocks noGrp="1"/>
          </p:cNvSpPr>
          <p:nvPr>
            <p:ph type="title"/>
          </p:nvPr>
        </p:nvSpPr>
        <p:spPr/>
        <p:txBody>
          <a:bodyPr/>
          <a:lstStyle/>
          <a:p>
            <a:r>
              <a:rPr lang="en-US" dirty="0"/>
              <a:t>Course Origin</a:t>
            </a:r>
          </a:p>
        </p:txBody>
      </p:sp>
      <p:sp>
        <p:nvSpPr>
          <p:cNvPr id="5" name="Content Placeholder 4">
            <a:extLst>
              <a:ext uri="{FF2B5EF4-FFF2-40B4-BE49-F238E27FC236}">
                <a16:creationId xmlns:a16="http://schemas.microsoft.com/office/drawing/2014/main" id="{A2ECA1E4-DACC-21EB-DE2A-AC097892D019}"/>
              </a:ext>
            </a:extLst>
          </p:cNvPr>
          <p:cNvSpPr>
            <a:spLocks noGrp="1"/>
          </p:cNvSpPr>
          <p:nvPr>
            <p:ph idx="1"/>
          </p:nvPr>
        </p:nvSpPr>
        <p:spPr/>
        <p:txBody>
          <a:bodyPr>
            <a:normAutofit/>
          </a:bodyPr>
          <a:lstStyle/>
          <a:p>
            <a:r>
              <a:rPr lang="en-US" sz="2000" dirty="0"/>
              <a:t>We borrowed and adapted an initial version of this course from UC Berkely’s CS61a course – with their permission and help.</a:t>
            </a:r>
          </a:p>
          <a:p>
            <a:r>
              <a:rPr lang="en-US" sz="2000" dirty="0"/>
              <a:t>After teaching that course for a year, we decided it wasn’t quite meeting the needs of our students in our program</a:t>
            </a:r>
          </a:p>
          <a:p>
            <a:r>
              <a:rPr lang="en-US" sz="2000" dirty="0"/>
              <a:t>We’ve been redesigning it since the end Winter Semester.  </a:t>
            </a:r>
            <a:r>
              <a:rPr lang="en-US" dirty="0"/>
              <a:t>We </a:t>
            </a:r>
            <a:r>
              <a:rPr lang="en-US" sz="2000" dirty="0"/>
              <a:t>piloted </a:t>
            </a:r>
            <a:r>
              <a:rPr lang="en-US" dirty="0"/>
              <a:t>the </a:t>
            </a:r>
            <a:r>
              <a:rPr lang="en-US" sz="2000" dirty="0"/>
              <a:t>new version in Summer and taught it to 500+ students in Fall</a:t>
            </a:r>
          </a:p>
          <a:p>
            <a:pPr lvl="1"/>
            <a:r>
              <a:rPr lang="en-US" sz="1800" dirty="0"/>
              <a:t>Some of the assignments are still under development</a:t>
            </a:r>
          </a:p>
          <a:p>
            <a:pPr lvl="1"/>
            <a:r>
              <a:rPr lang="en-US" sz="1800" dirty="0"/>
              <a:t>Bear with us as we make changes and adapt</a:t>
            </a:r>
          </a:p>
        </p:txBody>
      </p:sp>
    </p:spTree>
    <p:extLst>
      <p:ext uri="{BB962C8B-B14F-4D97-AF65-F5344CB8AC3E}">
        <p14:creationId xmlns:p14="http://schemas.microsoft.com/office/powerpoint/2010/main" val="3747390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46430-CF33-0E95-3AD2-EC0B8916D193}"/>
              </a:ext>
            </a:extLst>
          </p:cNvPr>
          <p:cNvSpPr>
            <a:spLocks noGrp="1"/>
          </p:cNvSpPr>
          <p:nvPr>
            <p:ph type="title"/>
          </p:nvPr>
        </p:nvSpPr>
        <p:spPr/>
        <p:txBody>
          <a:bodyPr/>
          <a:lstStyle/>
          <a:p>
            <a:r>
              <a:rPr lang="en-US" dirty="0"/>
              <a:t>Course topics</a:t>
            </a:r>
          </a:p>
        </p:txBody>
      </p:sp>
      <p:sp>
        <p:nvSpPr>
          <p:cNvPr id="7" name="Content Placeholder 6">
            <a:extLst>
              <a:ext uri="{FF2B5EF4-FFF2-40B4-BE49-F238E27FC236}">
                <a16:creationId xmlns:a16="http://schemas.microsoft.com/office/drawing/2014/main" id="{58C9A800-C179-267C-0F0F-1ED0559C1A21}"/>
              </a:ext>
            </a:extLst>
          </p:cNvPr>
          <p:cNvSpPr>
            <a:spLocks noGrp="1"/>
          </p:cNvSpPr>
          <p:nvPr>
            <p:ph idx="1"/>
          </p:nvPr>
        </p:nvSpPr>
        <p:spPr>
          <a:xfrm>
            <a:off x="677334" y="2160589"/>
            <a:ext cx="8596668" cy="4407359"/>
          </a:xfrm>
        </p:spPr>
        <p:txBody>
          <a:bodyPr>
            <a:normAutofit lnSpcReduction="10000"/>
          </a:bodyPr>
          <a:lstStyle/>
          <a:p>
            <a:r>
              <a:rPr lang="en-US" sz="2000" dirty="0"/>
              <a:t>Managing complexity in programs (procedural abstractions, data abstractions, programming paradigms)</a:t>
            </a:r>
          </a:p>
          <a:p>
            <a:r>
              <a:rPr lang="en-US" sz="2000" dirty="0"/>
              <a:t>Deep understanding of programming concepts (using Python)</a:t>
            </a:r>
          </a:p>
          <a:p>
            <a:r>
              <a:rPr lang="en-US" sz="2000" dirty="0"/>
              <a:t>How computers interpret computer programs</a:t>
            </a:r>
          </a:p>
          <a:p>
            <a:r>
              <a:rPr lang="en-US" sz="2000" dirty="0"/>
              <a:t>Different types of languages (Python, Regex, Calculator, HTML)</a:t>
            </a:r>
          </a:p>
          <a:p>
            <a:r>
              <a:rPr lang="en-US" sz="2000" dirty="0"/>
              <a:t>Problem solving techniques (both iterative and recursive approaches)</a:t>
            </a:r>
          </a:p>
          <a:p>
            <a:r>
              <a:rPr lang="en-US" sz="2000" dirty="0"/>
              <a:t>HTML, HTTP, &amp; the web</a:t>
            </a:r>
          </a:p>
          <a:p>
            <a:r>
              <a:rPr lang="en-US" sz="2000" dirty="0"/>
              <a:t>Plotting</a:t>
            </a:r>
          </a:p>
          <a:p>
            <a:r>
              <a:rPr lang="en-US" sz="2000" dirty="0"/>
              <a:t>Software design and testing</a:t>
            </a:r>
          </a:p>
          <a:p>
            <a:endParaRPr lang="en-US" sz="2000" dirty="0"/>
          </a:p>
          <a:p>
            <a:pPr marL="0" indent="0">
              <a:buNone/>
            </a:pPr>
            <a:r>
              <a:rPr lang="en-US" sz="2000" dirty="0"/>
              <a:t>This course is challenging and often mind-blowing! 🤯</a:t>
            </a:r>
          </a:p>
        </p:txBody>
      </p:sp>
      <p:pic>
        <p:nvPicPr>
          <p:cNvPr id="9" name="Picture 8" descr="A close-up of a logo&#10;&#10;Description automatically generated with low confidence">
            <a:extLst>
              <a:ext uri="{FF2B5EF4-FFF2-40B4-BE49-F238E27FC236}">
                <a16:creationId xmlns:a16="http://schemas.microsoft.com/office/drawing/2014/main" id="{D51E982B-7388-192F-B552-44BADEB095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4855" y="2618777"/>
            <a:ext cx="2717710" cy="914490"/>
          </a:xfrm>
          <a:prstGeom prst="rect">
            <a:avLst/>
          </a:prstGeom>
        </p:spPr>
      </p:pic>
    </p:spTree>
    <p:extLst>
      <p:ext uri="{BB962C8B-B14F-4D97-AF65-F5344CB8AC3E}">
        <p14:creationId xmlns:p14="http://schemas.microsoft.com/office/powerpoint/2010/main" val="2732437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B81A2-D36B-2169-9092-F106CB95562E}"/>
              </a:ext>
            </a:extLst>
          </p:cNvPr>
          <p:cNvSpPr>
            <a:spLocks noGrp="1"/>
          </p:cNvSpPr>
          <p:nvPr>
            <p:ph type="title"/>
          </p:nvPr>
        </p:nvSpPr>
        <p:spPr/>
        <p:txBody>
          <a:bodyPr/>
          <a:lstStyle/>
          <a:p>
            <a:r>
              <a:rPr lang="en-US" dirty="0"/>
              <a:t>Course Prerequisites</a:t>
            </a:r>
          </a:p>
        </p:txBody>
      </p:sp>
      <p:sp>
        <p:nvSpPr>
          <p:cNvPr id="3" name="Content Placeholder 2">
            <a:extLst>
              <a:ext uri="{FF2B5EF4-FFF2-40B4-BE49-F238E27FC236}">
                <a16:creationId xmlns:a16="http://schemas.microsoft.com/office/drawing/2014/main" id="{26F56E66-D51D-9734-4284-71D6B0249202}"/>
              </a:ext>
            </a:extLst>
          </p:cNvPr>
          <p:cNvSpPr>
            <a:spLocks noGrp="1"/>
          </p:cNvSpPr>
          <p:nvPr>
            <p:ph idx="1"/>
          </p:nvPr>
        </p:nvSpPr>
        <p:spPr/>
        <p:txBody>
          <a:bodyPr>
            <a:normAutofit/>
          </a:bodyPr>
          <a:lstStyle/>
          <a:p>
            <a:r>
              <a:rPr lang="en-US" sz="2000" dirty="0"/>
              <a:t>This is not an introductory programming class.</a:t>
            </a:r>
          </a:p>
          <a:p>
            <a:endParaRPr lang="en-US" sz="2000" dirty="0"/>
          </a:p>
          <a:p>
            <a:r>
              <a:rPr lang="en-US" sz="2000" dirty="0"/>
              <a:t>You should have prior coding experience with branching, loops, and functions.</a:t>
            </a:r>
          </a:p>
          <a:p>
            <a:endParaRPr lang="en-US" sz="2000" dirty="0"/>
          </a:p>
          <a:p>
            <a:r>
              <a:rPr lang="en-US" sz="2000" dirty="0"/>
              <a:t>If you do not think you have enough programming experience, consider taking CS 110 and joining us next term. </a:t>
            </a:r>
          </a:p>
        </p:txBody>
      </p:sp>
    </p:spTree>
    <p:extLst>
      <p:ext uri="{BB962C8B-B14F-4D97-AF65-F5344CB8AC3E}">
        <p14:creationId xmlns:p14="http://schemas.microsoft.com/office/powerpoint/2010/main" val="2246450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152C1-FF39-CF2C-61EC-9052C7B58B7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396111C-3AE1-B18F-DBD3-4F358B7C9E2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79997292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2684</TotalTime>
  <Words>1086</Words>
  <Application>Microsoft Office PowerPoint</Application>
  <PresentationFormat>Widescreen</PresentationFormat>
  <Paragraphs>129</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Trebuchet MS</vt:lpstr>
      <vt:lpstr>Wingdings 3</vt:lpstr>
      <vt:lpstr>Facet</vt:lpstr>
      <vt:lpstr>CS 111: Introduction to Computer Science</vt:lpstr>
      <vt:lpstr>A Very Brief Introduction to Computer Science</vt:lpstr>
      <vt:lpstr>What is Computer Science?</vt:lpstr>
      <vt:lpstr>PowerPoint Presentation</vt:lpstr>
      <vt:lpstr>About this Course</vt:lpstr>
      <vt:lpstr>Course Origin</vt:lpstr>
      <vt:lpstr>Course topics</vt:lpstr>
      <vt:lpstr>Course Prerequisites</vt:lpstr>
      <vt:lpstr>PowerPoint Presentation</vt:lpstr>
      <vt:lpstr>Course Format</vt:lpstr>
      <vt:lpstr>Course Components</vt:lpstr>
      <vt:lpstr>Weekly Schedule</vt:lpstr>
      <vt:lpstr>Lab Sections</vt:lpstr>
      <vt:lpstr>Homeworks &amp; Projects</vt:lpstr>
      <vt:lpstr>Exams 😱</vt:lpstr>
      <vt:lpstr>PowerPoint Presentation</vt:lpstr>
      <vt:lpstr>Getting Help</vt:lpstr>
      <vt:lpstr>Getting Help</vt:lpstr>
      <vt:lpstr>TAs</vt:lpstr>
      <vt:lpstr>PowerPoint Presentation</vt:lpstr>
      <vt:lpstr>Course Policies</vt:lpstr>
      <vt:lpstr>Course Policies</vt:lpstr>
      <vt:lpstr>Collaboration</vt:lpstr>
      <vt:lpstr>Community Guidelines</vt:lpstr>
      <vt:lpstr>Using Large Language Models (ChatGPT and the like)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111: Introduction to Computer Science</dc:title>
  <dc:creator>Tom Stephens</dc:creator>
  <cp:lastModifiedBy>Tom Stephens</cp:lastModifiedBy>
  <cp:revision>11</cp:revision>
  <dcterms:created xsi:type="dcterms:W3CDTF">2023-06-20T17:12:05Z</dcterms:created>
  <dcterms:modified xsi:type="dcterms:W3CDTF">2024-01-03T17:18:44Z</dcterms:modified>
</cp:coreProperties>
</file>