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9"/>
  </p:notes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299" r:id="rId14"/>
    <p:sldId id="262" r:id="rId15"/>
    <p:sldId id="344" r:id="rId16"/>
    <p:sldId id="300" r:id="rId17"/>
    <p:sldId id="342" r:id="rId18"/>
    <p:sldId id="295" r:id="rId19"/>
    <p:sldId id="296" r:id="rId20"/>
    <p:sldId id="284" r:id="rId21"/>
    <p:sldId id="285" r:id="rId22"/>
    <p:sldId id="286" r:id="rId23"/>
    <p:sldId id="287" r:id="rId24"/>
    <p:sldId id="298" r:id="rId25"/>
    <p:sldId id="279" r:id="rId26"/>
    <p:sldId id="282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24B08-602C-4EE3-A627-AA25596AC0FD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5F670-A02B-4818-A7D0-BFD52737F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0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dictionary slides need to move to an earlier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1DDAFC-A01D-41D4-9296-ACAF20422AB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3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4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451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8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470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9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2061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0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7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3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1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8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30401"/>
            <a:ext cx="8596668" cy="4110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4101E-AF47-432D-AFD7-8E25F071F89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7F1683-A07E-4CF5-8767-C0311F34A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88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start_exclaim%20%3D%20%22%C2%A1%22%0Aend_exclaim%20%3D%20%22%E2%9D%A3%EF%B8%8F%22%0A%0Adef%20exclamify%28text%29%3A%0A%20%20%20%20return%20start_exclaim%20%2B%20text%20%2B%20end_exclaim%0A%0Aexclamify%28%22the%20voles%20are%20digging%20such%20holes%22%29&amp;cumulative=false&amp;curInstr=0&amp;heapPrimitives=nevernest&amp;mode=display&amp;origin=opt-frontend.js&amp;py=3&amp;rawInputLstJSON=%5B%5D&amp;textReferences=fals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def%20exclamify%28text%29%3A%0A%20%20%20%20end_exclaim%20%3D%20%22%E2%81%89%EF%B8%8F%EF%B8%8F%EF%B8%8F%22%0A%20%20%20%20return%20start_exclaim%20%2B%20text%20%2B%20end_exclaim%0A%0Aexclamify%28%22the%20voles%20are%20digging%20such%20holes%22%29&amp;cumulative=false&amp;curInstr=0&amp;heapPrimitives=nevernest&amp;mode=display&amp;origin=opt-frontend.js&amp;py=3&amp;rawInputLstJSON=%5B%5D&amp;textReferences=fals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ythontutor.com/composingprograms.html#code=x%20%3D%201%0Ay%20%3D%20x%0Ax%20%3D%202%20%2B%20x%0Az%20%3D%20x%20%2B%20y&amp;cumulative=false&amp;curInstr=0&amp;heapPrimitives=nevernest&amp;mode=display&amp;origin=opt-frontend.js&amp;py=3&amp;rawInputLstJSON=%5B%5D&amp;textReferences=fals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ythontutor.com/composingprograms.html#code=x%20%3D%201%0Ay%20%3D%20x%0Ax%20%3D%202%20%2B%20x%0Az%20%3D%20x%20%2B%20y&amp;cumulative=true&amp;curInstr=0&amp;heapPrimitives=nevernest&amp;mode=display&amp;origin=opt-frontend.js&amp;py=3&amp;rawInputLstJSON=%5B%5D&amp;textReferences=fals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ythontutor.com/composingprograms.html#code=def%20add%28num1,%20num2%29%3A%0A%20%20%20%20sum%20%3D%20num1%20%2B%20num2%0A%20%20%20%20return%20sum%0A%20%20%20%20%0Aresult%20%3D%20add%282,%204%29&amp;cumulative=true&amp;curInstr=0&amp;heapPrimitives=nevernest&amp;mode=display&amp;origin=opt-frontend.js&amp;py=3&amp;rawInputLstJSON=%5B%5D&amp;textReferences=fals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ythontutor.com/composingprograms.html#code=def%20add%28num1,%20num2%29%3A%0A%20%20%20%20sum%20%3D%20num1%20%2B%20num2%0A%20%20%20%20return%20sum%0A%20%20%20%20%0Aresult%20%3D%20add%282,%204%29&amp;cumulative=true&amp;curInstr=0&amp;heapPrimitives=nevernest&amp;mode=display&amp;origin=opt-frontend.js&amp;py=3&amp;rawInputLstJSON=%5B%5D&amp;textReferences=fals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ythontutor.com/composingprograms.html#code=def%20exclamify%28text%29%3A%0A%20%20%20%20start_exclaim%20%3D%20%22%C2%A1%22%0A%20%20%20%20end_exclaim%20%3D%20%22!%22%0A%20%20%20%20return%20start_exclaim%20%2B%20text%20%2B%20end_exclaim%0A%0Aexclamify%28%22the%20snails%20are%20eating%20my%20lupines%22%29&amp;cumulative=false&amp;curInstr=0&amp;heapPrimitives=nevernest&amp;mode=display&amp;origin=opt-frontend.js&amp;py=3&amp;rawInputLstJSON=%5B%5D&amp;textReferences=false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CB0C-B1F0-84C2-69C4-5E14111E3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Environments, Tuples,</a:t>
            </a:r>
            <a:br>
              <a:rPr lang="en-US" dirty="0"/>
            </a:br>
            <a:r>
              <a:rPr lang="en-US" dirty="0"/>
              <a:t> &amp; Dictionaries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59BC-C82B-9350-7716-F96F9C6993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0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C7FC9-918C-D954-155A-310E7547B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lookup example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FC676-EDF6-7A33-C207-2D6195A6F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961725"/>
            <a:ext cx="8596668" cy="2655651"/>
          </a:xfrm>
        </p:spPr>
        <p:txBody>
          <a:bodyPr>
            <a:normAutofit/>
          </a:bodyPr>
          <a:lstStyle/>
          <a:p>
            <a:r>
              <a:rPr lang="en-US" dirty="0"/>
              <a:t>On line 5, which frame is </a:t>
            </a:r>
            <a:r>
              <a:rPr lang="en-US" dirty="0" err="1"/>
              <a:t>start_exclaim</a:t>
            </a:r>
            <a:r>
              <a:rPr lang="en-US" dirty="0"/>
              <a:t> found in?</a:t>
            </a:r>
          </a:p>
          <a:p>
            <a:pPr lvl="1"/>
            <a:r>
              <a:rPr lang="en-US" dirty="0"/>
              <a:t>The global frame</a:t>
            </a:r>
          </a:p>
          <a:p>
            <a:r>
              <a:rPr lang="en-US" dirty="0"/>
              <a:t>On line 5, Which frame is text found in?</a:t>
            </a:r>
          </a:p>
          <a:p>
            <a:pPr lvl="1"/>
            <a:r>
              <a:rPr lang="en-US" dirty="0"/>
              <a:t>The local frame for </a:t>
            </a:r>
            <a:r>
              <a:rPr lang="en-US" dirty="0" err="1"/>
              <a:t>exclamify</a:t>
            </a:r>
            <a:endParaRPr lang="en-US" dirty="0"/>
          </a:p>
          <a:p>
            <a:r>
              <a:rPr lang="en-US" dirty="0"/>
              <a:t>On line 6, which frame is </a:t>
            </a:r>
            <a:r>
              <a:rPr lang="en-US" dirty="0" err="1"/>
              <a:t>exclamify</a:t>
            </a:r>
            <a:r>
              <a:rPr lang="en-US" dirty="0"/>
              <a:t> found in?</a:t>
            </a:r>
          </a:p>
          <a:p>
            <a:pPr lvl="1"/>
            <a:r>
              <a:rPr lang="en-US" dirty="0"/>
              <a:t>The global frame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0495EE-DEFA-D4D5-B60A-EA861C8AAD7F}"/>
              </a:ext>
            </a:extLst>
          </p:cNvPr>
          <p:cNvSpPr txBox="1"/>
          <p:nvPr/>
        </p:nvSpPr>
        <p:spPr>
          <a:xfrm>
            <a:off x="677334" y="1930400"/>
            <a:ext cx="6951268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start_exclaim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"¡"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end_exclaim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"❣️"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exclamify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start_exclaim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text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end_exclaim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exclamify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("the voles are digging such holes")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3EAC0D6-2FA3-4551-DF94-5C5509945F14}"/>
              </a:ext>
            </a:extLst>
          </p:cNvPr>
          <p:cNvGrpSpPr/>
          <p:nvPr/>
        </p:nvGrpSpPr>
        <p:grpSpPr>
          <a:xfrm>
            <a:off x="7055352" y="5826868"/>
            <a:ext cx="2912433" cy="680936"/>
            <a:chOff x="797434" y="5567464"/>
            <a:chExt cx="2912433" cy="680936"/>
          </a:xfrm>
          <a:solidFill>
            <a:schemeClr val="bg1"/>
          </a:solidFill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C3DEB770-BEC2-45B5-BB9F-69FEBAD3C1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  <a:grpFill/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59C8C87-E72C-AB9B-1EE1-3A7F337C7B6E}"/>
                </a:ext>
              </a:extLst>
            </p:cNvPr>
            <p:cNvSpPr txBox="1"/>
            <p:nvPr/>
          </p:nvSpPr>
          <p:spPr>
            <a:xfrm>
              <a:off x="1418855" y="5682245"/>
              <a:ext cx="2291012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6829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C7FC9-918C-D954-155A-310E7547B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lookup </a:t>
            </a:r>
            <a:r>
              <a:rPr lang="en-US"/>
              <a:t>example #3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FC676-EDF6-7A33-C207-2D6195A6F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592749"/>
            <a:ext cx="8596668" cy="2655651"/>
          </a:xfrm>
        </p:spPr>
        <p:txBody>
          <a:bodyPr>
            <a:normAutofit/>
          </a:bodyPr>
          <a:lstStyle/>
          <a:p>
            <a:r>
              <a:rPr lang="en-US" dirty="0"/>
              <a:t>Which name will cause a </a:t>
            </a:r>
            <a:r>
              <a:rPr lang="en-US" b="1" dirty="0" err="1"/>
              <a:t>NameError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The </a:t>
            </a:r>
            <a:r>
              <a:rPr lang="en-US" b="1" dirty="0" err="1"/>
              <a:t>start_exclaim</a:t>
            </a:r>
            <a:r>
              <a:rPr lang="en-US" dirty="0"/>
              <a:t> name, since it was never assigned.</a:t>
            </a:r>
          </a:p>
          <a:p>
            <a:r>
              <a:rPr lang="en-US" dirty="0"/>
              <a:t>When will that error happen?</a:t>
            </a:r>
          </a:p>
          <a:p>
            <a:pPr lvl="1"/>
            <a:r>
              <a:rPr lang="en-US" dirty="0"/>
              <a:t>It will happen when </a:t>
            </a:r>
            <a:r>
              <a:rPr lang="en-US" b="1" dirty="0" err="1"/>
              <a:t>exclamify</a:t>
            </a:r>
            <a:r>
              <a:rPr lang="en-US" dirty="0"/>
              <a:t> is called and Python tries to execute the return statement.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0495EE-DEFA-D4D5-B60A-EA861C8AAD7F}"/>
              </a:ext>
            </a:extLst>
          </p:cNvPr>
          <p:cNvSpPr txBox="1"/>
          <p:nvPr/>
        </p:nvSpPr>
        <p:spPr>
          <a:xfrm>
            <a:off x="677334" y="1930400"/>
            <a:ext cx="6951268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exclamify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end_exclaim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"⁉️️️"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start_exclaim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text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end_exclaim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exclamify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("the voles are digging such holes")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3EAC0D6-2FA3-4551-DF94-5C5509945F14}"/>
              </a:ext>
            </a:extLst>
          </p:cNvPr>
          <p:cNvGrpSpPr/>
          <p:nvPr/>
        </p:nvGrpSpPr>
        <p:grpSpPr>
          <a:xfrm>
            <a:off x="7055352" y="5826868"/>
            <a:ext cx="2912433" cy="680936"/>
            <a:chOff x="797434" y="5567464"/>
            <a:chExt cx="2912433" cy="680936"/>
          </a:xfrm>
          <a:solidFill>
            <a:schemeClr val="bg1"/>
          </a:solidFill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C3DEB770-BEC2-45B5-BB9F-69FEBAD3C1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  <a:grpFill/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59C8C87-E72C-AB9B-1EE1-3A7F337C7B6E}"/>
                </a:ext>
              </a:extLst>
            </p:cNvPr>
            <p:cNvSpPr txBox="1"/>
            <p:nvPr/>
          </p:nvSpPr>
          <p:spPr>
            <a:xfrm>
              <a:off x="1418855" y="5682245"/>
              <a:ext cx="2291012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8597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6F035-86C0-D8C5-1163-94E0DF0E4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7AD26-9DE8-7E3D-467B-454074762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60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78F1C0-5C5E-CD21-DD3F-B972D85B0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61F85C-785A-8601-1D38-D7C2A0C91A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801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AB747-7F54-60CB-69EB-22355ED1E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62588"/>
            <a:ext cx="8596668" cy="1320800"/>
          </a:xfrm>
        </p:spPr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D847C-A3BE-FD43-F378-4E065C28F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tuple</a:t>
            </a:r>
            <a:r>
              <a:rPr lang="en-US" dirty="0"/>
              <a:t> is an immutable sequence. It's like a list, but no mutation allowed!</a:t>
            </a:r>
          </a:p>
          <a:p>
            <a:r>
              <a:rPr lang="en-US" dirty="0"/>
              <a:t>An empty tuple: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tuple with multiple elements: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tuple with a single element: 🙀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9E6124-1396-FF0C-844A-09ECAAF6AF79}"/>
              </a:ext>
            </a:extLst>
          </p:cNvPr>
          <p:cNvSpPr txBox="1"/>
          <p:nvPr/>
        </p:nvSpPr>
        <p:spPr>
          <a:xfrm>
            <a:off x="1000542" y="3065925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empty = 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 or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empty = tuple()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CBCAA7-BC94-9110-4D62-E39011EFD4CB}"/>
              </a:ext>
            </a:extLst>
          </p:cNvPr>
          <p:cNvSpPr txBox="1"/>
          <p:nvPr/>
        </p:nvSpPr>
        <p:spPr>
          <a:xfrm>
            <a:off x="1000542" y="4349542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conditions = ('rain', 'shine')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 or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conditions = 'rain', 'shine'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3FC248-0192-0C5B-8C0F-E183DCFAC322}"/>
              </a:ext>
            </a:extLst>
          </p:cNvPr>
          <p:cNvSpPr txBox="1"/>
          <p:nvPr/>
        </p:nvSpPr>
        <p:spPr>
          <a:xfrm>
            <a:off x="1000542" y="5645565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oogly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(61,)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 or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oogly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61,</a:t>
            </a:r>
          </a:p>
        </p:txBody>
      </p:sp>
    </p:spTree>
    <p:extLst>
      <p:ext uri="{BB962C8B-B14F-4D97-AF65-F5344CB8AC3E}">
        <p14:creationId xmlns:p14="http://schemas.microsoft.com/office/powerpoint/2010/main" val="1480216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7614-671F-C2D9-273A-41964F9E4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tuple from another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A5EDD-A92A-6C1E-399D-E1305730B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like the list() function creates a list from an </a:t>
            </a:r>
            <a:r>
              <a:rPr lang="en-US" dirty="0" err="1"/>
              <a:t>iterable</a:t>
            </a:r>
            <a:r>
              <a:rPr lang="en-US" dirty="0"/>
              <a:t> sequence (like a list or string), the </a:t>
            </a:r>
            <a:r>
              <a:rPr lang="en-US" b="1" i="1" dirty="0"/>
              <a:t>tuple() </a:t>
            </a:r>
            <a:r>
              <a:rPr lang="en-US" dirty="0"/>
              <a:t>functions creates a tuple from an </a:t>
            </a:r>
            <a:r>
              <a:rPr lang="en-US" dirty="0" err="1"/>
              <a:t>iterable</a:t>
            </a:r>
            <a:r>
              <a:rPr lang="en-US" dirty="0"/>
              <a:t> sequence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A653AA-4556-3DC2-9BBF-095056BF5E27}"/>
              </a:ext>
            </a:extLst>
          </p:cNvPr>
          <p:cNvSpPr txBox="1"/>
          <p:nvPr/>
        </p:nvSpPr>
        <p:spPr>
          <a:xfrm>
            <a:off x="1091982" y="3003055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[0,1,2,3,4,5,6,7,8,9]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digit_tuple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tuple(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digit_list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18AB79-BC76-A6B7-38C8-FE942D158B77}"/>
              </a:ext>
            </a:extLst>
          </p:cNvPr>
          <p:cNvSpPr txBox="1"/>
          <p:nvPr/>
        </p:nvSpPr>
        <p:spPr>
          <a:xfrm>
            <a:off x="5885805" y="3280054"/>
            <a:ext cx="347963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(0,1,2,3,4,5,6,7,8,9)</a:t>
            </a:r>
          </a:p>
        </p:txBody>
      </p:sp>
    </p:spTree>
    <p:extLst>
      <p:ext uri="{BB962C8B-B14F-4D97-AF65-F5344CB8AC3E}">
        <p14:creationId xmlns:p14="http://schemas.microsoft.com/office/powerpoint/2010/main" val="399247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4B011-8511-EA5D-894D-969E746F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C391C-9F2A-0854-E0ED-8A1816DC7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of a list's read-only operations work on tuples.</a:t>
            </a:r>
          </a:p>
          <a:p>
            <a:r>
              <a:rPr lang="en-US" dirty="0"/>
              <a:t>Combining tuples into a new tuple:</a:t>
            </a:r>
          </a:p>
          <a:p>
            <a:endParaRPr lang="en-US" dirty="0"/>
          </a:p>
          <a:p>
            <a:r>
              <a:rPr lang="en-US" dirty="0"/>
              <a:t>Checking containment:</a:t>
            </a:r>
          </a:p>
          <a:p>
            <a:endParaRPr lang="en-US" dirty="0"/>
          </a:p>
          <a:p>
            <a:r>
              <a:rPr lang="en-US" dirty="0"/>
              <a:t>Accessing elements: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dirty="0"/>
              <a:t>Slicing: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2F2BCA-D3EB-0C22-F232-4CEBA3D896FC}"/>
              </a:ext>
            </a:extLst>
          </p:cNvPr>
          <p:cNvSpPr txBox="1"/>
          <p:nvPr/>
        </p:nvSpPr>
        <p:spPr>
          <a:xfrm>
            <a:off x="1000542" y="2729966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('come', '☂') + ('or', '☼')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D07354-1D75-B61E-0DD1-9EA970DAFE70}"/>
              </a:ext>
            </a:extLst>
          </p:cNvPr>
          <p:cNvSpPr txBox="1"/>
          <p:nvPr/>
        </p:nvSpPr>
        <p:spPr>
          <a:xfrm>
            <a:off x="1000542" y="3637153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wally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 in ('wall-e', '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wallace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'waldo')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FF2ABD-743E-15DF-E3FC-00F80C1CBAAA}"/>
              </a:ext>
            </a:extLst>
          </p:cNvPr>
          <p:cNvSpPr txBox="1"/>
          <p:nvPr/>
        </p:nvSpPr>
        <p:spPr>
          <a:xfrm>
            <a:off x="4975668" y="2729965"/>
            <a:ext cx="429833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('come', '☂', 'or', '☼')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BB5590-5868-8CD5-BF1C-9790E9F2B5EC}"/>
              </a:ext>
            </a:extLst>
          </p:cNvPr>
          <p:cNvSpPr txBox="1"/>
          <p:nvPr/>
        </p:nvSpPr>
        <p:spPr>
          <a:xfrm>
            <a:off x="7006987" y="3637153"/>
            <a:ext cx="144885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False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E9B7BB-655B-BD90-4C4E-5285F05FF740}"/>
              </a:ext>
            </a:extLst>
          </p:cNvPr>
          <p:cNvSpPr txBox="1"/>
          <p:nvPr/>
        </p:nvSpPr>
        <p:spPr>
          <a:xfrm>
            <a:off x="1000542" y="4506856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conditions = ('rain', 'shine')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conditions[1]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BD30FB-807F-96D1-95E4-39AE81CFE08B}"/>
              </a:ext>
            </a:extLst>
          </p:cNvPr>
          <p:cNvSpPr txBox="1"/>
          <p:nvPr/>
        </p:nvSpPr>
        <p:spPr>
          <a:xfrm>
            <a:off x="7006987" y="4783855"/>
            <a:ext cx="144885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'shine'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C87E56-D458-9478-7EAD-C3789CDA224A}"/>
              </a:ext>
            </a:extLst>
          </p:cNvPr>
          <p:cNvSpPr txBox="1"/>
          <p:nvPr/>
        </p:nvSpPr>
        <p:spPr>
          <a:xfrm>
            <a:off x="1000542" y="5663959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digits = (0,1,2,3,4,5,6,7,8,9)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numbers = digits[3:8]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E3A9DD-FA8E-41AA-8BCA-F1342E917A2E}"/>
              </a:ext>
            </a:extLst>
          </p:cNvPr>
          <p:cNvSpPr txBox="1"/>
          <p:nvPr/>
        </p:nvSpPr>
        <p:spPr>
          <a:xfrm>
            <a:off x="7006987" y="5922216"/>
            <a:ext cx="217850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(3,4,5,6,7)</a:t>
            </a:r>
          </a:p>
        </p:txBody>
      </p:sp>
    </p:spTree>
    <p:extLst>
      <p:ext uri="{BB962C8B-B14F-4D97-AF65-F5344CB8AC3E}">
        <p14:creationId xmlns:p14="http://schemas.microsoft.com/office/powerpoint/2010/main" val="383898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8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50662-0050-628B-72BA-0E5A887FA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D0A3B-3C7A-03AC-5E82-C1E93FB7E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8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58703-D376-EE79-28DA-6227FA47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E5A0A7-E3FC-A802-4438-67ACD0CD47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48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24ED5-4820-77DB-E07E-AE135640E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337C2-C27C-94B1-CA69-F993C2EF6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dict</a:t>
            </a:r>
            <a:r>
              <a:rPr lang="en-US" dirty="0"/>
              <a:t> is a mapping of key-value pairs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7206B1-6CE5-14B6-C780-0AFE9BB46EEA}"/>
              </a:ext>
            </a:extLst>
          </p:cNvPr>
          <p:cNvSpPr txBox="1"/>
          <p:nvPr/>
        </p:nvSpPr>
        <p:spPr>
          <a:xfrm>
            <a:off x="1000542" y="2305615"/>
            <a:ext cx="8273460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states =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"CA": "California",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"DE": "Delaware",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"NY": "New York",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"TX": "Texas",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"WY": "Wyoming"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7F103C-A44E-C0C5-C04D-1A1828B0A0C9}"/>
              </a:ext>
            </a:extLst>
          </p:cNvPr>
          <p:cNvSpPr txBox="1"/>
          <p:nvPr/>
        </p:nvSpPr>
        <p:spPr>
          <a:xfrm>
            <a:off x="1000542" y="4507322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(states)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FA72F4-338E-7B8D-49BA-6C34A1B008DD}"/>
              </a:ext>
            </a:extLst>
          </p:cNvPr>
          <p:cNvSpPr txBox="1"/>
          <p:nvPr/>
        </p:nvSpPr>
        <p:spPr>
          <a:xfrm>
            <a:off x="1000542" y="5274055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"CA" in states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B4D29E-7476-D5C8-1433-7DF3CC469C79}"/>
              </a:ext>
            </a:extLst>
          </p:cNvPr>
          <p:cNvSpPr txBox="1"/>
          <p:nvPr/>
        </p:nvSpPr>
        <p:spPr>
          <a:xfrm>
            <a:off x="1000542" y="6040788"/>
            <a:ext cx="827346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"ZZ" in states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350127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4B254A1-83C6-032C-CB8A-8D045639B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Environments and Frames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3D6916-2DF9-206D-5150-EC487AB524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590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7EEE2-46DD-B453-00A6-303FAF81C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97E01-AFD5-40E4-605B-F51676F4A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284617"/>
            <a:ext cx="8596668" cy="2756745"/>
          </a:xfrm>
        </p:spPr>
        <p:txBody>
          <a:bodyPr/>
          <a:lstStyle/>
          <a:p>
            <a:r>
              <a:rPr lang="en-US" dirty="0"/>
              <a:t>Select a value: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090CA0-C0DA-AC2B-C9AC-60FDEB6C3465}"/>
              </a:ext>
            </a:extLst>
          </p:cNvPr>
          <p:cNvSpPr txBox="1"/>
          <p:nvPr/>
        </p:nvSpPr>
        <p:spPr>
          <a:xfrm>
            <a:off x="1000542" y="1930400"/>
            <a:ext cx="8273460" cy="135421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words =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más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"more",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otro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"other",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agua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": "water"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87E166-44DB-A7E3-26EB-4936410BE04B}"/>
              </a:ext>
            </a:extLst>
          </p:cNvPr>
          <p:cNvSpPr txBox="1"/>
          <p:nvPr/>
        </p:nvSpPr>
        <p:spPr>
          <a:xfrm>
            <a:off x="1000542" y="3670481"/>
            <a:ext cx="827346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words["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otro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'other'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2EE000-4071-1273-012B-8F0F44D46A6C}"/>
              </a:ext>
            </a:extLst>
          </p:cNvPr>
          <p:cNvSpPr txBox="1"/>
          <p:nvPr/>
        </p:nvSpPr>
        <p:spPr>
          <a:xfrm>
            <a:off x="1000542" y="4339784"/>
            <a:ext cx="8273460" cy="861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first_word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agua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words[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first_word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'water'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78147D-08DB-C7F7-6C49-81D99FEF8685}"/>
              </a:ext>
            </a:extLst>
          </p:cNvPr>
          <p:cNvSpPr txBox="1"/>
          <p:nvPr/>
        </p:nvSpPr>
        <p:spPr>
          <a:xfrm>
            <a:off x="1000542" y="5286086"/>
            <a:ext cx="827346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words["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pavo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"]</a:t>
            </a:r>
          </a:p>
          <a:p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KeyError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pavo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0BB67F-BDBD-C528-026D-FAED36D6A203}"/>
              </a:ext>
            </a:extLst>
          </p:cNvPr>
          <p:cNvSpPr txBox="1"/>
          <p:nvPr/>
        </p:nvSpPr>
        <p:spPr>
          <a:xfrm>
            <a:off x="1000542" y="5956012"/>
            <a:ext cx="8273460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words.get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pavo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", "🤔")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'🤔'</a:t>
            </a:r>
          </a:p>
        </p:txBody>
      </p:sp>
    </p:spTree>
    <p:extLst>
      <p:ext uri="{BB962C8B-B14F-4D97-AF65-F5344CB8AC3E}">
        <p14:creationId xmlns:p14="http://schemas.microsoft.com/office/powerpoint/2010/main" val="340120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7D1C8-572B-D32B-BB42-32006D5EE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69C07-050F-7EF6-97FC-F398EFC4E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key </a:t>
            </a:r>
            <a:r>
              <a:rPr lang="en-US" b="1" dirty="0"/>
              <a:t>cannot</a:t>
            </a:r>
            <a:r>
              <a:rPr lang="en-US" dirty="0"/>
              <a:t> be a list or dictionary (or any mutable type)</a:t>
            </a:r>
          </a:p>
          <a:p>
            <a:r>
              <a:rPr lang="en-US" dirty="0"/>
              <a:t>All keys in a dictionary are distinct (there can only be one value per key)</a:t>
            </a:r>
          </a:p>
          <a:p>
            <a:r>
              <a:rPr lang="en-US" dirty="0"/>
              <a:t>The values can be any type, however!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32E871-3DA0-A67A-C944-3F2D624A2AD9}"/>
              </a:ext>
            </a:extLst>
          </p:cNvPr>
          <p:cNvSpPr txBox="1"/>
          <p:nvPr/>
        </p:nvSpPr>
        <p:spPr>
          <a:xfrm>
            <a:off x="1000542" y="3491346"/>
            <a:ext cx="8273460" cy="28623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spiders =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smeringopus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":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"name": "Pale Daddy Long-leg",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"length": 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holocnemus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pluchei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":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"name": "Marbled cellar spider",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"length": (5, 7)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41051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7E5FC-AF0E-967D-DABC-FAFAF2A79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iteration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7E3F0-271E-74BC-300E-2CA251ABE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853731"/>
            <a:ext cx="8596668" cy="3187632"/>
          </a:xfrm>
        </p:spPr>
        <p:txBody>
          <a:bodyPr/>
          <a:lstStyle/>
          <a:p>
            <a:r>
              <a:rPr lang="en-US" dirty="0"/>
              <a:t>What will be the order of items?</a:t>
            </a:r>
          </a:p>
          <a:p>
            <a:endParaRPr lang="en-US" dirty="0"/>
          </a:p>
          <a:p>
            <a:r>
              <a:rPr lang="en-US" dirty="0"/>
              <a:t> Keys are iterated over in the order they are first added.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CF81D4-01B3-E949-BAB3-1048588E2D98}"/>
              </a:ext>
            </a:extLst>
          </p:cNvPr>
          <p:cNvSpPr txBox="1"/>
          <p:nvPr/>
        </p:nvSpPr>
        <p:spPr>
          <a:xfrm>
            <a:off x="1000542" y="1930400"/>
            <a:ext cx="827346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insects = {"spiders": 8, "centipedes": 100, "bees": 6}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name in insects: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print(insects[name])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0A8161-BA1B-3BE7-1E04-9CF1BA352FDE}"/>
              </a:ext>
            </a:extLst>
          </p:cNvPr>
          <p:cNvSpPr txBox="1"/>
          <p:nvPr/>
        </p:nvSpPr>
        <p:spPr>
          <a:xfrm>
            <a:off x="1000542" y="3271982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8 100 6</a:t>
            </a:r>
          </a:p>
        </p:txBody>
      </p:sp>
    </p:spTree>
    <p:extLst>
      <p:ext uri="{BB962C8B-B14F-4D97-AF65-F5344CB8AC3E}">
        <p14:creationId xmlns:p14="http://schemas.microsoft.com/office/powerpoint/2010/main" val="365973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8FCBF-7C6F-3BF2-966B-103483F0B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comprehensions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98959-2A96-6C50-5F7E-A666EA290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syntax</a:t>
            </a:r>
          </a:p>
          <a:p>
            <a:endParaRPr lang="en-US" sz="1600" dirty="0"/>
          </a:p>
          <a:p>
            <a:pPr lvl="1"/>
            <a:r>
              <a:rPr lang="en-US" dirty="0"/>
              <a:t>Notice the curly braces {} instead of brackets []</a:t>
            </a:r>
          </a:p>
          <a:p>
            <a:pPr lvl="1"/>
            <a:r>
              <a:rPr lang="en-US" dirty="0"/>
              <a:t>There are two items before the for keyword: the key and the value separated by a colon</a:t>
            </a:r>
          </a:p>
          <a:p>
            <a:endParaRPr lang="en-US" dirty="0"/>
          </a:p>
          <a:p>
            <a:r>
              <a:rPr lang="en-US" dirty="0"/>
              <a:t>Example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672ABE-01CD-27FC-E5CD-027CC1907009}"/>
              </a:ext>
            </a:extLst>
          </p:cNvPr>
          <p:cNvSpPr txBox="1"/>
          <p:nvPr/>
        </p:nvSpPr>
        <p:spPr>
          <a:xfrm>
            <a:off x="1000542" y="4622390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{x: x*x for x in range(3,6)}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47FAE0-F7EF-2E43-4609-4C7C1EBD6DB7}"/>
              </a:ext>
            </a:extLst>
          </p:cNvPr>
          <p:cNvSpPr txBox="1"/>
          <p:nvPr/>
        </p:nvSpPr>
        <p:spPr>
          <a:xfrm>
            <a:off x="1000542" y="2333398"/>
            <a:ext cx="827346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{key: value for &lt;name&gt; in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exp&gt;}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5A2BB0-92A2-3C3E-249A-2C7F44BEB15C}"/>
              </a:ext>
            </a:extLst>
          </p:cNvPr>
          <p:cNvSpPr txBox="1"/>
          <p:nvPr/>
        </p:nvSpPr>
        <p:spPr>
          <a:xfrm>
            <a:off x="5954730" y="4624012"/>
            <a:ext cx="331927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{3: 9, 4: 16, 5: 25}</a:t>
            </a:r>
          </a:p>
        </p:txBody>
      </p:sp>
    </p:spTree>
    <p:extLst>
      <p:ext uri="{BB962C8B-B14F-4D97-AF65-F5344CB8AC3E}">
        <p14:creationId xmlns:p14="http://schemas.microsoft.com/office/powerpoint/2010/main" val="313922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3BF22-A36A-3687-8E7B-4FD5E4A7F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844CD-66C8-8595-4F5D-D1AA8F4DC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08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21115B-24B4-C6DF-CB74-A0CC2CE00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development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A8C003-9EBF-760B-FB5F-BE618B2F56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25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70B772-6C79-4AB0-99B0-5EA2EFC1D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Program Development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B3900B-C076-47AD-9BA5-914818F02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often the temptation to write large sections of code all at once before testing any of it</a:t>
            </a:r>
          </a:p>
          <a:p>
            <a:r>
              <a:rPr lang="en-US" dirty="0"/>
              <a:t>This is usually a bad idea as we need to search through all the code written to find any bug introduced</a:t>
            </a:r>
          </a:p>
          <a:p>
            <a:r>
              <a:rPr lang="en-US" dirty="0"/>
              <a:t>A better method is to write a little bit of code, test it, then write a bit more</a:t>
            </a:r>
          </a:p>
          <a:p>
            <a:pPr lvl="1"/>
            <a:r>
              <a:rPr lang="en-US" dirty="0"/>
              <a:t>Bugs are localized</a:t>
            </a:r>
          </a:p>
          <a:p>
            <a:pPr lvl="1"/>
            <a:r>
              <a:rPr lang="en-US" dirty="0"/>
              <a:t>We know we have working code every step of the way</a:t>
            </a:r>
          </a:p>
        </p:txBody>
      </p:sp>
    </p:spTree>
    <p:extLst>
      <p:ext uri="{BB962C8B-B14F-4D97-AF65-F5344CB8AC3E}">
        <p14:creationId xmlns:p14="http://schemas.microsoft.com/office/powerpoint/2010/main" val="144996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B8D02-8B5F-41A3-9392-82FE33BB1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Stepwise Refinement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1891E-80D1-49B0-974E-999EF64FC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Stepwise refinement is a process that goes hand in hand with incremental development</a:t>
            </a:r>
          </a:p>
          <a:p>
            <a:pPr lvl="1"/>
            <a:r>
              <a:rPr lang="en-US" dirty="0"/>
              <a:t>You start by taking a large problem and dividing it into smaller ones</a:t>
            </a:r>
          </a:p>
          <a:p>
            <a:pPr lvl="1"/>
            <a:r>
              <a:rPr lang="en-US" dirty="0"/>
              <a:t>You then divide the smaller ones into yet smaller chunks,</a:t>
            </a:r>
          </a:p>
          <a:p>
            <a:pPr lvl="1"/>
            <a:r>
              <a:rPr lang="en-US" dirty="0"/>
              <a:t>Repeat this process until you are the point where you are starting to think in terms of code.</a:t>
            </a:r>
          </a:p>
          <a:p>
            <a:r>
              <a:rPr lang="en-US" dirty="0"/>
              <a:t>This is often done on paper (physical or digital) separate from the code. Or you might do it as comments in the code files themselves.</a:t>
            </a:r>
          </a:p>
          <a:p>
            <a:r>
              <a:rPr lang="en-US" dirty="0"/>
              <a:t>These smallest chunks are the perfect size for incremental development</a:t>
            </a:r>
          </a:p>
          <a:p>
            <a:pPr lvl="1"/>
            <a:r>
              <a:rPr lang="en-US" dirty="0"/>
              <a:t>Implement one chunk, test it, and move to the next one</a:t>
            </a:r>
          </a:p>
        </p:txBody>
      </p:sp>
    </p:spTree>
    <p:extLst>
      <p:ext uri="{BB962C8B-B14F-4D97-AF65-F5344CB8AC3E}">
        <p14:creationId xmlns:p14="http://schemas.microsoft.com/office/powerpoint/2010/main" val="214039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011E1-7461-3110-1218-0B2556164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E6989-4C80-72EF-0FD9-536D29F45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/>
          <a:lstStyle/>
          <a:p>
            <a:r>
              <a:rPr lang="en-US" dirty="0"/>
              <a:t>An environment diagram is a visualization of how Python interprets a program. Use the free website PythonTutor to generate diagrams. </a:t>
            </a:r>
            <a:r>
              <a:rPr lang="en-US" dirty="0">
                <a:hlinkClick r:id="rId2"/>
              </a:rPr>
              <a:t>View example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458EFBB-4D84-C8B3-7075-B4B65CE2F56D}"/>
              </a:ext>
            </a:extLst>
          </p:cNvPr>
          <p:cNvGraphicFramePr>
            <a:graphicFrameLocks noGrp="1"/>
          </p:cNvGraphicFramePr>
          <p:nvPr/>
        </p:nvGraphicFramePr>
        <p:xfrm>
          <a:off x="1021404" y="3054305"/>
          <a:ext cx="8252598" cy="3383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26299">
                  <a:extLst>
                    <a:ext uri="{9D8B030D-6E8A-4147-A177-3AD203B41FA5}">
                      <a16:colId xmlns:a16="http://schemas.microsoft.com/office/drawing/2014/main" val="3097122891"/>
                    </a:ext>
                  </a:extLst>
                </a:gridCol>
                <a:gridCol w="4126299">
                  <a:extLst>
                    <a:ext uri="{9D8B030D-6E8A-4147-A177-3AD203B41FA5}">
                      <a16:colId xmlns:a16="http://schemas.microsoft.com/office/drawing/2014/main" val="3570232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Code (left)</a:t>
                      </a:r>
                    </a:p>
                  </a:txBody>
                  <a:tcPr marR="5486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Frames (right)</a:t>
                      </a:r>
                    </a:p>
                  </a:txBody>
                  <a:tcPr marR="54864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46314"/>
                  </a:ext>
                </a:extLst>
              </a:tr>
              <a:tr h="1205221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 marR="5486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R="5486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634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Arrows indicate the order of execution. Green = just executed, red = up next.</a:t>
                      </a:r>
                    </a:p>
                  </a:txBody>
                  <a:tcPr marR="5486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Each name is bound to a value.</a:t>
                      </a:r>
                    </a:p>
                    <a:p>
                      <a:r>
                        <a:rPr lang="en-US" dirty="0"/>
                        <a:t>Within a frame, each name cannot be repeated.</a:t>
                      </a:r>
                    </a:p>
                  </a:txBody>
                  <a:tcPr marR="5486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323029"/>
                  </a:ext>
                </a:extLst>
              </a:tr>
            </a:tbl>
          </a:graphicData>
        </a:graphic>
      </p:graphicFrame>
      <p:pic>
        <p:nvPicPr>
          <p:cNvPr id="6" name="Picture 5" descr="A picture containing font, number, screenshot, text&#10;&#10;Description automatically generated">
            <a:extLst>
              <a:ext uri="{FF2B5EF4-FFF2-40B4-BE49-F238E27FC236}">
                <a16:creationId xmlns:a16="http://schemas.microsoft.com/office/drawing/2014/main" id="{86B9E475-D314-B2C9-2903-3E355963D8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944" y="3546495"/>
            <a:ext cx="2857647" cy="1905098"/>
          </a:xfrm>
          <a:prstGeom prst="rect">
            <a:avLst/>
          </a:prstGeom>
        </p:spPr>
      </p:pic>
      <p:pic>
        <p:nvPicPr>
          <p:cNvPr id="8" name="Picture 7" descr="A picture containing text, font, screenshot, number&#10;&#10;Description automatically generated">
            <a:extLst>
              <a:ext uri="{FF2B5EF4-FFF2-40B4-BE49-F238E27FC236}">
                <a16:creationId xmlns:a16="http://schemas.microsoft.com/office/drawing/2014/main" id="{1ED21D0E-035F-CAEC-F65C-4D700C3800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206" y="3616348"/>
            <a:ext cx="2349621" cy="176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28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AC16F-B79E-47EA-09E3-BC7AE39C5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Assignments in Environment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952E4-BDB4-E369-8211-4A65DF3B6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8729313" cy="4110962"/>
          </a:xfrm>
        </p:spPr>
        <p:txBody>
          <a:bodyPr/>
          <a:lstStyle/>
          <a:p>
            <a:r>
              <a:rPr lang="en-US" dirty="0"/>
              <a:t>How Python interprets an assignment statement:</a:t>
            </a:r>
          </a:p>
          <a:p>
            <a:pPr lvl="1"/>
            <a:r>
              <a:rPr lang="en-US" dirty="0"/>
              <a:t>Evaluate the expression to the right of </a:t>
            </a:r>
            <a:r>
              <a:rPr lang="en-US" b="1" dirty="0"/>
              <a:t>=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Bind the expression's value to the name that's on the left side of the </a:t>
            </a:r>
            <a:r>
              <a:rPr lang="en-US" b="1" dirty="0"/>
              <a:t>=</a:t>
            </a:r>
            <a:r>
              <a:rPr lang="en-US" dirty="0"/>
              <a:t> sign.</a:t>
            </a:r>
          </a:p>
          <a:p>
            <a:endParaRPr lang="en-US" dirty="0"/>
          </a:p>
        </p:txBody>
      </p:sp>
      <p:pic>
        <p:nvPicPr>
          <p:cNvPr id="5" name="Picture 4" descr="A picture containing text, font, screenshot, number&#10;&#10;Description automatically generated">
            <a:extLst>
              <a:ext uri="{FF2B5EF4-FFF2-40B4-BE49-F238E27FC236}">
                <a16:creationId xmlns:a16="http://schemas.microsoft.com/office/drawing/2014/main" id="{FAFEDE73-8084-699A-B540-BC436B582F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429000"/>
            <a:ext cx="6270494" cy="2000586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5CE387D8-D974-940E-BE89-85A290761E7C}"/>
              </a:ext>
            </a:extLst>
          </p:cNvPr>
          <p:cNvGrpSpPr/>
          <p:nvPr/>
        </p:nvGrpSpPr>
        <p:grpSpPr>
          <a:xfrm>
            <a:off x="797434" y="5567464"/>
            <a:ext cx="2878386" cy="680936"/>
            <a:chOff x="797434" y="5567464"/>
            <a:chExt cx="2878386" cy="680936"/>
          </a:xfrm>
        </p:grpSpPr>
        <p:pic>
          <p:nvPicPr>
            <p:cNvPr id="7" name="Picture 6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93D02CDD-3C80-D35D-BA93-FC3B30B8EC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3B4DE2B-C780-94D6-1E22-0988833D2A38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4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4934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3479E-42D2-0564-17BA-FF903D0F5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in environment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F8DBC-796A-7117-34AE-35650E39B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Python interprets a def statement:</a:t>
            </a:r>
          </a:p>
          <a:p>
            <a:pPr lvl="1"/>
            <a:r>
              <a:rPr lang="en-US" dirty="0"/>
              <a:t>It creates a function with the name and parameters</a:t>
            </a:r>
          </a:p>
          <a:p>
            <a:pPr lvl="1"/>
            <a:r>
              <a:rPr lang="en-US" dirty="0"/>
              <a:t>It sets the function body to everything indented after the first line</a:t>
            </a:r>
          </a:p>
          <a:p>
            <a:pPr lvl="1"/>
            <a:r>
              <a:rPr lang="en-US" dirty="0"/>
              <a:t>It binds the function name to that function body (similar to an assignment statement)</a:t>
            </a:r>
          </a:p>
          <a:p>
            <a:endParaRPr lang="en-US" dirty="0"/>
          </a:p>
        </p:txBody>
      </p:sp>
      <p:pic>
        <p:nvPicPr>
          <p:cNvPr id="5" name="Picture 4" descr="A screenshot of a computer&#10;&#10;Description automatically generated with low confidence">
            <a:extLst>
              <a:ext uri="{FF2B5EF4-FFF2-40B4-BE49-F238E27FC236}">
                <a16:creationId xmlns:a16="http://schemas.microsoft.com/office/drawing/2014/main" id="{E542DB9D-CAAC-FD97-E3FE-C896E1C9D4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46" y="3820081"/>
            <a:ext cx="9804904" cy="2019404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699CCD5-E291-0CBF-B33C-FE9EA07DA004}"/>
              </a:ext>
            </a:extLst>
          </p:cNvPr>
          <p:cNvGrpSpPr/>
          <p:nvPr/>
        </p:nvGrpSpPr>
        <p:grpSpPr>
          <a:xfrm>
            <a:off x="797434" y="5839485"/>
            <a:ext cx="2878386" cy="680936"/>
            <a:chOff x="797434" y="5567464"/>
            <a:chExt cx="2878386" cy="680936"/>
          </a:xfrm>
        </p:grpSpPr>
        <p:pic>
          <p:nvPicPr>
            <p:cNvPr id="7" name="Picture 6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28C12FB9-5DBE-FC54-9C8A-0C1914971C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EF00FE7-D097-6E85-F48D-74A544D0F57F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4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99657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9CCFD-03FE-0EFB-3A5E-CC842DC50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calls in environment 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1637D-B0AA-C881-C9F0-36B0D9260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Python interprets a function call:</a:t>
            </a:r>
          </a:p>
          <a:p>
            <a:pPr lvl="1"/>
            <a:r>
              <a:rPr lang="en-US" dirty="0"/>
              <a:t>It creates a new </a:t>
            </a:r>
            <a:r>
              <a:rPr lang="en-US" b="1" dirty="0"/>
              <a:t>frame</a:t>
            </a:r>
            <a:r>
              <a:rPr lang="en-US" dirty="0"/>
              <a:t> in the environment</a:t>
            </a:r>
          </a:p>
          <a:p>
            <a:pPr lvl="1"/>
            <a:r>
              <a:rPr lang="en-US" dirty="0"/>
              <a:t>It binds the function call's arguments to the parameters in that frame</a:t>
            </a:r>
          </a:p>
          <a:p>
            <a:pPr lvl="1"/>
            <a:r>
              <a:rPr lang="en-US" dirty="0"/>
              <a:t>It executes the body of the function in the new frame</a:t>
            </a:r>
          </a:p>
          <a:p>
            <a:endParaRPr lang="en-US" dirty="0"/>
          </a:p>
        </p:txBody>
      </p:sp>
      <p:pic>
        <p:nvPicPr>
          <p:cNvPr id="5" name="Picture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B109A103-B73F-33B5-D71B-D8532BD635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66" y="3588670"/>
            <a:ext cx="7673637" cy="290896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811984E-8F8C-9B75-97AF-25211B1AD132}"/>
              </a:ext>
            </a:extLst>
          </p:cNvPr>
          <p:cNvGrpSpPr/>
          <p:nvPr/>
        </p:nvGrpSpPr>
        <p:grpSpPr>
          <a:xfrm>
            <a:off x="7483370" y="5403678"/>
            <a:ext cx="2878386" cy="680936"/>
            <a:chOff x="797434" y="5567464"/>
            <a:chExt cx="2878386" cy="680936"/>
          </a:xfrm>
          <a:solidFill>
            <a:schemeClr val="bg1"/>
          </a:solidFill>
        </p:grpSpPr>
        <p:pic>
          <p:nvPicPr>
            <p:cNvPr id="7" name="Picture 6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76996D9F-776B-6A0D-E052-AB6989B020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  <a:grpFill/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D8A4789-1066-5F6A-9F67-5FB62F3E1200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4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6970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FB7B9-308B-7621-BE60-D14D2179A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 and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68DB2-1548-D65A-85B1-21BB44C98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Python code is evaluated in the context of an environment, which is a sequence of frames.</a:t>
            </a:r>
          </a:p>
          <a:p>
            <a:r>
              <a:rPr lang="en-US" dirty="0"/>
              <a:t>We've seen two possible environments: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993BB60-0752-9BD3-2955-2411BBA96F29}"/>
              </a:ext>
            </a:extLst>
          </p:cNvPr>
          <p:cNvGraphicFramePr>
            <a:graphicFrameLocks noGrp="1"/>
          </p:cNvGraphicFramePr>
          <p:nvPr/>
        </p:nvGraphicFramePr>
        <p:xfrm>
          <a:off x="1038127" y="3093394"/>
          <a:ext cx="8128000" cy="32782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79981224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192333315"/>
                    </a:ext>
                  </a:extLst>
                </a:gridCol>
              </a:tblGrid>
              <a:tr h="1536972">
                <a:tc>
                  <a:txBody>
                    <a:bodyPr/>
                    <a:lstStyle/>
                    <a:p>
                      <a:r>
                        <a:rPr lang="en-US" dirty="0"/>
                        <a:t>Global Frame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3814107"/>
                  </a:ext>
                </a:extLst>
              </a:tr>
              <a:tr h="1741251">
                <a:tc>
                  <a:txBody>
                    <a:bodyPr/>
                    <a:lstStyle/>
                    <a:p>
                      <a:r>
                        <a:rPr lang="en-US" dirty="0"/>
                        <a:t>Function's local frame,</a:t>
                      </a:r>
                    </a:p>
                    <a:p>
                      <a:r>
                        <a:rPr lang="en-US" dirty="0"/>
                        <a:t>child of Global frame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14632512"/>
                  </a:ext>
                </a:extLst>
              </a:tr>
            </a:tbl>
          </a:graphicData>
        </a:graphic>
      </p:graphicFrame>
      <p:pic>
        <p:nvPicPr>
          <p:cNvPr id="6" name="Picture 5" descr="A picture containing text, screenshot, font, number&#10;&#10;Description automatically generated">
            <a:extLst>
              <a:ext uri="{FF2B5EF4-FFF2-40B4-BE49-F238E27FC236}">
                <a16:creationId xmlns:a16="http://schemas.microsoft.com/office/drawing/2014/main" id="{71115201-D425-214F-6B57-904C421F1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422" y="3093393"/>
            <a:ext cx="4122536" cy="1420241"/>
          </a:xfrm>
          <a:prstGeom prst="rect">
            <a:avLst/>
          </a:prstGeom>
        </p:spPr>
      </p:pic>
      <p:pic>
        <p:nvPicPr>
          <p:cNvPr id="8" name="Picture 7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3EA3D275-DEF8-74FE-A021-44115882B2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102" y="4760369"/>
            <a:ext cx="4301795" cy="183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833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B7CCB-03B3-284D-E697-89AE46B50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lookup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4D7B1-B1A9-DCED-152F-847CE7715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Python looks up names in a user-defined function: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Look it up in the local frame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If name isn't in local frame, look it up in the global frame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If name isn't in either frame, throw a </a:t>
            </a:r>
            <a:r>
              <a:rPr lang="en-US" dirty="0" err="1"/>
              <a:t>NameError</a:t>
            </a:r>
            <a:endParaRPr lang="en-US" dirty="0"/>
          </a:p>
          <a:p>
            <a:r>
              <a:rPr lang="en-US" dirty="0"/>
              <a:t>*This is simplified since we haven't learned all the Python features that complicate the rules. </a:t>
            </a:r>
          </a:p>
        </p:txBody>
      </p:sp>
    </p:spTree>
    <p:extLst>
      <p:ext uri="{BB962C8B-B14F-4D97-AF65-F5344CB8AC3E}">
        <p14:creationId xmlns:p14="http://schemas.microsoft.com/office/powerpoint/2010/main" val="152217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C7FC9-918C-D954-155A-310E7547B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lookup example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FC676-EDF6-7A33-C207-2D6195A6F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852153"/>
            <a:ext cx="8596668" cy="2655651"/>
          </a:xfrm>
        </p:spPr>
        <p:txBody>
          <a:bodyPr>
            <a:normAutofit/>
          </a:bodyPr>
          <a:lstStyle/>
          <a:p>
            <a:r>
              <a:rPr lang="en-US" dirty="0"/>
              <a:t>On line 4, which frame is </a:t>
            </a:r>
            <a:r>
              <a:rPr lang="en-US" dirty="0" err="1"/>
              <a:t>start_exclaim</a:t>
            </a:r>
            <a:r>
              <a:rPr lang="en-US" dirty="0"/>
              <a:t> found in?</a:t>
            </a:r>
          </a:p>
          <a:p>
            <a:pPr lvl="1"/>
            <a:r>
              <a:rPr lang="en-US" dirty="0"/>
              <a:t>The local frame for </a:t>
            </a:r>
            <a:r>
              <a:rPr lang="en-US" dirty="0" err="1"/>
              <a:t>exclamify</a:t>
            </a:r>
            <a:endParaRPr lang="en-US" dirty="0"/>
          </a:p>
          <a:p>
            <a:r>
              <a:rPr lang="en-US" dirty="0"/>
              <a:t>On line 4, Which frame is text found in?</a:t>
            </a:r>
          </a:p>
          <a:p>
            <a:pPr lvl="1"/>
            <a:r>
              <a:rPr lang="en-US" dirty="0"/>
              <a:t>The local frame for </a:t>
            </a:r>
            <a:r>
              <a:rPr lang="en-US" dirty="0" err="1"/>
              <a:t>exclamify</a:t>
            </a:r>
            <a:endParaRPr lang="en-US" dirty="0"/>
          </a:p>
          <a:p>
            <a:r>
              <a:rPr lang="en-US" dirty="0"/>
              <a:t>On line 6, which frame is </a:t>
            </a:r>
            <a:r>
              <a:rPr lang="en-US" dirty="0" err="1"/>
              <a:t>exclamify</a:t>
            </a:r>
            <a:r>
              <a:rPr lang="en-US" dirty="0"/>
              <a:t> found in?</a:t>
            </a:r>
          </a:p>
          <a:p>
            <a:pPr lvl="1"/>
            <a:r>
              <a:rPr lang="en-US" dirty="0"/>
              <a:t>The global frame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0495EE-DEFA-D4D5-B60A-EA861C8AAD7F}"/>
              </a:ext>
            </a:extLst>
          </p:cNvPr>
          <p:cNvSpPr txBox="1"/>
          <p:nvPr/>
        </p:nvSpPr>
        <p:spPr>
          <a:xfrm>
            <a:off x="677334" y="1930400"/>
            <a:ext cx="6951268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exclamify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(text):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start_exclaim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"¡"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end_exclaim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"!"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start_exclaim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text +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end_exclaim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exclamify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("the snails are eating my lupines")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3EAC0D6-2FA3-4551-DF94-5C5509945F14}"/>
              </a:ext>
            </a:extLst>
          </p:cNvPr>
          <p:cNvGrpSpPr/>
          <p:nvPr/>
        </p:nvGrpSpPr>
        <p:grpSpPr>
          <a:xfrm>
            <a:off x="7055352" y="5826868"/>
            <a:ext cx="2878386" cy="680936"/>
            <a:chOff x="797434" y="5567464"/>
            <a:chExt cx="2878386" cy="680936"/>
          </a:xfrm>
          <a:solidFill>
            <a:schemeClr val="bg1"/>
          </a:solidFill>
        </p:grpSpPr>
        <p:pic>
          <p:nvPicPr>
            <p:cNvPr id="6" name="Picture 5" descr="A blue and yellow snake logo&#10;&#10;Description automatically generated with low confidence">
              <a:extLst>
                <a:ext uri="{FF2B5EF4-FFF2-40B4-BE49-F238E27FC236}">
                  <a16:creationId xmlns:a16="http://schemas.microsoft.com/office/drawing/2014/main" id="{C3DEB770-BEC2-45B5-BB9F-69FEBAD3C1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34" y="5567464"/>
              <a:ext cx="621421" cy="680936"/>
            </a:xfrm>
            <a:prstGeom prst="rect">
              <a:avLst/>
            </a:prstGeom>
            <a:grpFill/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59C8C87-E72C-AB9B-1EE1-3A7F337C7B6E}"/>
                </a:ext>
              </a:extLst>
            </p:cNvPr>
            <p:cNvSpPr txBox="1"/>
            <p:nvPr/>
          </p:nvSpPr>
          <p:spPr>
            <a:xfrm>
              <a:off x="1418855" y="5682245"/>
              <a:ext cx="2256965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>
                  <a:hlinkClick r:id="rId3"/>
                </a:rPr>
                <a:t>View in PythonTutor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358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111-Template.potx" id="{1E66F11C-A0E4-44E4-A623-DB2458591B38}" vid="{4951662D-0F24-4DA5-9818-8BA1C4EF1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CS111-Template</Template>
  <TotalTime>1278</TotalTime>
  <Words>1369</Words>
  <Application>Microsoft Office PowerPoint</Application>
  <PresentationFormat>Widescreen</PresentationFormat>
  <Paragraphs>208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Courier New</vt:lpstr>
      <vt:lpstr>Trebuchet MS</vt:lpstr>
      <vt:lpstr>Wingdings 3</vt:lpstr>
      <vt:lpstr>Facet</vt:lpstr>
      <vt:lpstr>Environments, Tuples,  &amp; Dictionaries</vt:lpstr>
      <vt:lpstr>Environments and Frames</vt:lpstr>
      <vt:lpstr>Environment Diagrams</vt:lpstr>
      <vt:lpstr>Assignments in Environment diagrams</vt:lpstr>
      <vt:lpstr>Functions in environment diagrams</vt:lpstr>
      <vt:lpstr>Function calls in environment diagrams</vt:lpstr>
      <vt:lpstr>Names and environments</vt:lpstr>
      <vt:lpstr>Name lookup rules</vt:lpstr>
      <vt:lpstr>Name lookup example #1</vt:lpstr>
      <vt:lpstr>Name lookup example #2</vt:lpstr>
      <vt:lpstr>Name lookup example #3</vt:lpstr>
      <vt:lpstr>PowerPoint Presentation</vt:lpstr>
      <vt:lpstr>Tuples</vt:lpstr>
      <vt:lpstr>Tuples</vt:lpstr>
      <vt:lpstr>Creating a tuple from another sequence</vt:lpstr>
      <vt:lpstr>Tuple operations</vt:lpstr>
      <vt:lpstr>PowerPoint Presentation</vt:lpstr>
      <vt:lpstr>Dictionaries</vt:lpstr>
      <vt:lpstr>Dictionaries</vt:lpstr>
      <vt:lpstr>Dictionary selection</vt:lpstr>
      <vt:lpstr>Dictionary rules</vt:lpstr>
      <vt:lpstr>Dictionary iteration</vt:lpstr>
      <vt:lpstr>Dictionary comprehensions</vt:lpstr>
      <vt:lpstr>PowerPoint Presentation</vt:lpstr>
      <vt:lpstr>Incremental development</vt:lpstr>
      <vt:lpstr>Incremental Program Development</vt:lpstr>
      <vt:lpstr>Stepwise Refinement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Stephens</dc:creator>
  <cp:lastModifiedBy>Tom Stephens</cp:lastModifiedBy>
  <cp:revision>6</cp:revision>
  <dcterms:created xsi:type="dcterms:W3CDTF">2024-01-03T18:30:57Z</dcterms:created>
  <dcterms:modified xsi:type="dcterms:W3CDTF">2024-01-08T21:48:35Z</dcterms:modified>
</cp:coreProperties>
</file>