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0" r:id="rId2"/>
    <p:sldId id="256" r:id="rId3"/>
    <p:sldId id="258" r:id="rId4"/>
    <p:sldId id="257" r:id="rId5"/>
    <p:sldId id="259" r:id="rId6"/>
    <p:sldId id="260" r:id="rId7"/>
    <p:sldId id="293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95" r:id="rId22"/>
    <p:sldId id="296" r:id="rId23"/>
    <p:sldId id="273" r:id="rId24"/>
    <p:sldId id="290" r:id="rId25"/>
    <p:sldId id="275" r:id="rId26"/>
    <p:sldId id="276" r:id="rId27"/>
    <p:sldId id="277" r:id="rId28"/>
    <p:sldId id="278" r:id="rId29"/>
    <p:sldId id="291" r:id="rId30"/>
    <p:sldId id="279" r:id="rId31"/>
    <p:sldId id="281" r:id="rId32"/>
    <p:sldId id="282" r:id="rId33"/>
    <p:sldId id="283" r:id="rId34"/>
    <p:sldId id="284" r:id="rId35"/>
    <p:sldId id="292" r:id="rId36"/>
    <p:sldId id="285" r:id="rId37"/>
    <p:sldId id="286" r:id="rId38"/>
    <p:sldId id="287" r:id="rId39"/>
    <p:sldId id="288" r:id="rId40"/>
    <p:sldId id="297" r:id="rId41"/>
    <p:sldId id="298" r:id="rId42"/>
    <p:sldId id="289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sitting at a desk&#10;&#10;Description automatically generated">
            <a:extLst>
              <a:ext uri="{FF2B5EF4-FFF2-40B4-BE49-F238E27FC236}">
                <a16:creationId xmlns:a16="http://schemas.microsoft.com/office/drawing/2014/main" id="{CD89F086-B63E-11A0-ED14-D5AC6E7BC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308006"/>
            <a:ext cx="6305550" cy="62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2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branches(t):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sum([1, 1, 1, 1])   </a:t>
            </a:r>
            <a:r>
              <a:rPr lang="pt-BR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4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 for b in branches(t)]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sum(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tree(label(t) * 2,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print(indent * " " + label(t))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branches(t):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[1], [2, 3], [4] ], []) # [1, 2, 3,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 ], []) # 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[label(t)]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[leaves(b) for b in branches(t)]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sum(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label(t) == total: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found + sum([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707B-6662-25B6-72A0-FFD8E0BD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DBA3-4DE7-B44E-CA24-5E9D0369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928E1A-2DA7-5DB3-D079-BCF841DD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and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E1429-7404-4E6E-31C1-1D85CFCE9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7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DCDF-8C1B-902C-A47C-D1F6B94B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Layers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08D7-256A-728D-A241-9DE0726B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33913"/>
            <a:ext cx="8596668" cy="1007450"/>
          </a:xfrm>
        </p:spPr>
        <p:txBody>
          <a:bodyPr/>
          <a:lstStyle/>
          <a:p>
            <a:r>
              <a:rPr lang="en-US" dirty="0"/>
              <a:t>Each layer only uses the layer above it.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F454E3-CA70-849E-5428-7BCFDDF1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59829"/>
              </p:ext>
            </p:extLst>
          </p:nvPr>
        </p:nvGraphicFramePr>
        <p:xfrm>
          <a:off x="1011676" y="1930400"/>
          <a:ext cx="7793657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4198">
                  <a:extLst>
                    <a:ext uri="{9D8B030D-6E8A-4147-A177-3AD203B41FA5}">
                      <a16:colId xmlns:a16="http://schemas.microsoft.com/office/drawing/2014/main" val="2140664108"/>
                    </a:ext>
                  </a:extLst>
                </a:gridCol>
                <a:gridCol w="3639459">
                  <a:extLst>
                    <a:ext uri="{9D8B030D-6E8A-4147-A177-3AD203B41FA5}">
                      <a16:colId xmlns:a16="http://schemas.microsoft.com/office/drawing/2014/main" val="223225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Primitive Representation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1 2 3 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 "b" "c"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[.. , ..]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1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abstraction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label()</a:t>
                      </a:r>
                    </a:p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User program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double(t) </a:t>
                      </a:r>
                    </a:p>
                    <a:p>
                      <a:r>
                        <a:rPr lang="fr-FR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count_leaves</a:t>
                      </a:r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2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7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04AF-18EE-887D-986E-31F6F769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E651-BAC1-D30F-65E6-9D55904A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010C0-7B1F-C6AB-8BBD-175761C3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Trees, Trees, everywhere!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71A3C-1AA0-9FE8-3C8E-AEA39B71C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7602-5587-3EA0-3A06-5B598C2F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D933-620C-A901-4FA6-BFAA65C9E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for a directory Structure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192C6F-37A2-E19C-261A-7DF3E10438E1}"/>
              </a:ext>
            </a:extLst>
          </p:cNvPr>
          <p:cNvGrpSpPr/>
          <p:nvPr/>
        </p:nvGrpSpPr>
        <p:grpSpPr>
          <a:xfrm>
            <a:off x="2100268" y="1930400"/>
            <a:ext cx="7991463" cy="4537558"/>
            <a:chOff x="2448547" y="1718297"/>
            <a:chExt cx="7991463" cy="4537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6FC4AE-0542-8A80-510F-4BA12EFC5D7D}"/>
                </a:ext>
              </a:extLst>
            </p:cNvPr>
            <p:cNvSpPr/>
            <p:nvPr/>
          </p:nvSpPr>
          <p:spPr>
            <a:xfrm>
              <a:off x="7126665" y="1718297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 111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CF849E-0013-65A0-1357-3D5DFE8A8D27}"/>
                </a:ext>
              </a:extLst>
            </p:cNvPr>
            <p:cNvSpPr/>
            <p:nvPr/>
          </p:nvSpPr>
          <p:spPr>
            <a:xfrm>
              <a:off x="8171066" y="2746635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Labs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73EAA-7FA5-F77F-6006-1A839E69E51D}"/>
                </a:ext>
              </a:extLst>
            </p:cNvPr>
            <p:cNvSpPr/>
            <p:nvPr/>
          </p:nvSpPr>
          <p:spPr>
            <a:xfrm>
              <a:off x="6306532" y="2746635"/>
              <a:ext cx="1280473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Homework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9AF5F-AD03-6B3E-B25A-8CD7FBBC663A}"/>
                </a:ext>
              </a:extLst>
            </p:cNvPr>
            <p:cNvSpPr/>
            <p:nvPr/>
          </p:nvSpPr>
          <p:spPr>
            <a:xfrm>
              <a:off x="6017871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25FAA8-379A-96AF-5C81-0DEE2E7BCA1F}"/>
                </a:ext>
              </a:extLst>
            </p:cNvPr>
            <p:cNvSpPr/>
            <p:nvPr/>
          </p:nvSpPr>
          <p:spPr>
            <a:xfrm>
              <a:off x="7649193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F6C1E-BBD9-8BA4-AFC2-63960CEFCFA6}"/>
                </a:ext>
              </a:extLst>
            </p:cNvPr>
            <p:cNvSpPr/>
            <p:nvPr/>
          </p:nvSpPr>
          <p:spPr>
            <a:xfrm>
              <a:off x="4386549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F17220-AF46-FD22-D5AB-D1A2539A1EF3}"/>
                </a:ext>
              </a:extLst>
            </p:cNvPr>
            <p:cNvSpPr/>
            <p:nvPr/>
          </p:nvSpPr>
          <p:spPr>
            <a:xfrm>
              <a:off x="9280514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65885-8B0F-B6DA-7D8E-328E0BD29E16}"/>
                </a:ext>
              </a:extLst>
            </p:cNvPr>
            <p:cNvSpPr/>
            <p:nvPr/>
          </p:nvSpPr>
          <p:spPr>
            <a:xfrm>
              <a:off x="3627549" y="4803311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admissions.py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48F6B-92CA-F0E5-854E-0589A2302AB3}"/>
                </a:ext>
              </a:extLst>
            </p:cNvPr>
            <p:cNvSpPr/>
            <p:nvPr/>
          </p:nvSpPr>
          <p:spPr>
            <a:xfrm>
              <a:off x="5199083" y="4803311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test_files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31888-B93A-85B6-7D12-784126340DD1}"/>
                </a:ext>
              </a:extLst>
            </p:cNvPr>
            <p:cNvSpPr/>
            <p:nvPr/>
          </p:nvSpPr>
          <p:spPr>
            <a:xfrm>
              <a:off x="244854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Admission_algorithms_dataset.csv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4D4CB-1358-C6F2-5D8B-ED221294EFE2}"/>
                </a:ext>
              </a:extLst>
            </p:cNvPr>
            <p:cNvSpPr/>
            <p:nvPr/>
          </p:nvSpPr>
          <p:spPr>
            <a:xfrm>
              <a:off x="435159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key_outliers.txt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1F022-FB0F-0E8C-692B-D700B2704456}"/>
                </a:ext>
              </a:extLst>
            </p:cNvPr>
            <p:cNvSpPr/>
            <p:nvPr/>
          </p:nvSpPr>
          <p:spPr>
            <a:xfrm>
              <a:off x="7799881" y="5831649"/>
              <a:ext cx="108839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key_chosen_students.txt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176891-00D5-E7D2-3A81-1C6A679CC876}"/>
                </a:ext>
              </a:extLst>
            </p:cNvPr>
            <p:cNvSpPr/>
            <p:nvPr/>
          </p:nvSpPr>
          <p:spPr>
            <a:xfrm>
              <a:off x="6254647" y="5831649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05482770-75CF-B66D-FCC9-4D6F5398B241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rot="5400000">
              <a:off x="7024525" y="2064747"/>
              <a:ext cx="604132" cy="75964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BBD9AD04-74E8-F433-D3ED-140183EB20F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rot="16200000" flipH="1">
              <a:off x="7926547" y="1922368"/>
              <a:ext cx="604132" cy="104440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8919F56A-4730-4850-C3EC-15FE0FD665AF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rot="5400000">
              <a:off x="5654467" y="2482671"/>
              <a:ext cx="604132" cy="19804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AE1392E-3176-0A00-8DDC-74DDE81005BA}"/>
                </a:ext>
              </a:extLst>
            </p:cNvPr>
            <p:cNvCxnSpPr>
              <a:endCxn id="7" idx="0"/>
            </p:cNvCxnSpPr>
            <p:nvPr/>
          </p:nvCxnSpPr>
          <p:spPr>
            <a:xfrm rot="5400000">
              <a:off x="6470128" y="3298332"/>
              <a:ext cx="604132" cy="34915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C0EB7640-AA57-1116-D948-782566145069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rot="16200000" flipH="1">
              <a:off x="7285789" y="2831821"/>
              <a:ext cx="604132" cy="12821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33AFFE5-CDB9-8092-7AFE-72E658687D73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 rot="16200000" flipH="1">
              <a:off x="8101449" y="2016160"/>
              <a:ext cx="604132" cy="291349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C748E911-BCBA-1B76-7D6F-B368ABCE7F71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rot="5400000">
              <a:off x="4284731" y="4121745"/>
              <a:ext cx="604132" cy="7590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4B052CD7-6DFF-3CE9-3F82-4A0C18E897B7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>
            <a:xfrm rot="16200000" flipH="1">
              <a:off x="5070498" y="4094978"/>
              <a:ext cx="604132" cy="81253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FEC163C0-2C57-D725-927E-E5335810FF28}"/>
                </a:ext>
              </a:extLst>
            </p:cNvPr>
            <p:cNvCxnSpPr>
              <a:stCxn id="16" idx="2"/>
              <a:endCxn id="10" idx="0"/>
            </p:cNvCxnSpPr>
            <p:nvPr/>
          </p:nvCxnSpPr>
          <p:spPr>
            <a:xfrm rot="5400000">
              <a:off x="4190952" y="4243770"/>
              <a:ext cx="604132" cy="257162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1A990AA9-1A18-A1DF-598E-482360563307}"/>
                </a:ext>
              </a:extLst>
            </p:cNvPr>
            <p:cNvCxnSpPr>
              <a:stCxn id="16" idx="2"/>
              <a:endCxn id="12" idx="0"/>
            </p:cNvCxnSpPr>
            <p:nvPr/>
          </p:nvCxnSpPr>
          <p:spPr>
            <a:xfrm rot="5400000">
              <a:off x="5142477" y="5195295"/>
              <a:ext cx="604132" cy="66857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B21F33B6-CBEE-89D4-4F8F-61E25A29EFDB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16200000" flipH="1">
              <a:off x="6004547" y="5001801"/>
              <a:ext cx="604132" cy="105556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8584F1AD-CA40-6B8C-0902-79BFD4C14D63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rot="16200000" flipH="1">
              <a:off x="6759388" y="4246959"/>
              <a:ext cx="604132" cy="25652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34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049C-AFDB-3D78-F1AD-A6430ABD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F6534-D72B-B61C-81E1-4C8F199B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natural languages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S = Sentence</a:t>
            </a:r>
          </a:p>
          <a:p>
            <a:pPr lvl="1"/>
            <a:r>
              <a:rPr lang="en-US" dirty="0"/>
              <a:t>NP = Noun phrase</a:t>
            </a:r>
          </a:p>
          <a:p>
            <a:pPr lvl="1"/>
            <a:r>
              <a:rPr lang="en-US" dirty="0"/>
              <a:t>D = Determiner</a:t>
            </a:r>
          </a:p>
          <a:p>
            <a:pPr lvl="1"/>
            <a:r>
              <a:rPr lang="en-US" dirty="0"/>
              <a:t>N = Noun</a:t>
            </a:r>
          </a:p>
          <a:p>
            <a:pPr lvl="1"/>
            <a:r>
              <a:rPr lang="en-US" dirty="0"/>
              <a:t>V = Verb</a:t>
            </a:r>
          </a:p>
          <a:p>
            <a:pPr lvl="1"/>
            <a:r>
              <a:rPr lang="en-US" dirty="0"/>
              <a:t>VP = Verb Phrase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F283842-721E-6139-1339-B0FD8D8A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4" y="1583703"/>
            <a:ext cx="4887387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F6DA-8CD5-5AFE-B7AC-60A5849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A84B-CF8B-2B25-B175-7D70AEEB9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programming languages, too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E = expression</a:t>
            </a:r>
          </a:p>
          <a:p>
            <a:pPr lvl="1"/>
            <a:r>
              <a:rPr lang="en-US" dirty="0"/>
              <a:t>T = term</a:t>
            </a:r>
          </a:p>
          <a:p>
            <a:pPr lvl="1"/>
            <a:r>
              <a:rPr lang="en-US" dirty="0"/>
              <a:t>F = factor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239E94-6901-EDDB-A855-C27EB09D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581275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7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E6D4-F372-EDFC-39E8-CA6984CB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22C3-C849-62F4-1EAB-FEAD33368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 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500C-646C-A9A7-1C14-7B3D8C97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470C2-1D52-8F45-B4CB-50E9DC2B6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8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here's what we've been using: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With an implementation like this: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70929"/>
              </p:ext>
            </p:extLst>
          </p:nvPr>
        </p:nvGraphicFramePr>
        <p:xfrm>
          <a:off x="1032758" y="2348230"/>
          <a:ext cx="8837105" cy="1511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989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B2C318-2F6E-B2CF-63B4-32DFD3370A25}"/>
              </a:ext>
            </a:extLst>
          </p:cNvPr>
          <p:cNvSpPr txBox="1"/>
          <p:nvPr/>
        </p:nvSpPr>
        <p:spPr>
          <a:xfrm>
            <a:off x="1001950" y="4277508"/>
            <a:ext cx="430534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not branches(tree)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D9BC6-14C0-4D73-36B8-BD018902C4CA}"/>
              </a:ext>
            </a:extLst>
          </p:cNvPr>
          <p:cNvSpPr txBox="1"/>
          <p:nvPr/>
        </p:nvSpPr>
        <p:spPr>
          <a:xfrm>
            <a:off x="5588122" y="4277508"/>
            <a:ext cx="36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🤔 How could we represent trees as a Python class?</a:t>
            </a:r>
          </a:p>
        </p:txBody>
      </p:sp>
    </p:spTree>
    <p:extLst>
      <p:ext uri="{BB962C8B-B14F-4D97-AF65-F5344CB8AC3E}">
        <p14:creationId xmlns:p14="http://schemas.microsoft.com/office/powerpoint/2010/main" val="36677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0DC2-D9B8-E855-FF14-48EE8DB9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76AE-7BB6-5116-3557-9940E35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7"/>
            <a:ext cx="8596668" cy="2031325"/>
          </a:xfrm>
        </p:spPr>
        <p:txBody>
          <a:bodyPr/>
          <a:lstStyle/>
          <a:p>
            <a:r>
              <a:rPr lang="en-US" dirty="0"/>
              <a:t>🤔 What's different? What's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BEEA5-244F-B4E9-9308-188081DC5B4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6F0-F88A-5476-A2F8-726137F4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versus Tree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CF2DE5-EBB2-02E6-D339-30F5E573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74970"/>
              </p:ext>
            </p:extLst>
          </p:nvPr>
        </p:nvGraphicFramePr>
        <p:xfrm>
          <a:off x="677863" y="1930400"/>
          <a:ext cx="9908438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4219">
                  <a:extLst>
                    <a:ext uri="{9D8B030D-6E8A-4147-A177-3AD203B41FA5}">
                      <a16:colId xmlns:a16="http://schemas.microsoft.com/office/drawing/2014/main" val="235274402"/>
                    </a:ext>
                  </a:extLst>
                </a:gridCol>
                <a:gridCol w="4954219">
                  <a:extLst>
                    <a:ext uri="{9D8B030D-6E8A-4147-A177-3AD203B41FA5}">
                      <a16:colId xmlns:a16="http://schemas.microsoft.com/office/drawing/2014/main" val="249419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0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 	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6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t.label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7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048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0AD883-11BC-7966-FEDE-B9C1CAE5B2A8}"/>
              </a:ext>
            </a:extLst>
          </p:cNvPr>
          <p:cNvSpPr txBox="1"/>
          <p:nvPr/>
        </p:nvSpPr>
        <p:spPr>
          <a:xfrm>
            <a:off x="677335" y="4074497"/>
            <a:ext cx="483734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label(left) + label(right)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E6E44-6AEF-1BF9-870E-0167DF1D0FBA}"/>
              </a:ext>
            </a:extLst>
          </p:cNvPr>
          <p:cNvSpPr txBox="1"/>
          <p:nvPr/>
        </p:nvSpPr>
        <p:spPr>
          <a:xfrm>
            <a:off x="5674936" y="4074497"/>
            <a:ext cx="491136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right.label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</p:spTree>
    <p:extLst>
      <p:ext uri="{BB962C8B-B14F-4D97-AF65-F5344CB8AC3E}">
        <p14:creationId xmlns:p14="http://schemas.microsoft.com/office/powerpoint/2010/main" val="3607881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940-FC61-A223-F559-2174A240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fancier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8C3A-6D98-45F9-DF61-C1FE4B0A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BABFF-45DD-FA1C-5A08-BB719FDCE0D6}"/>
              </a:ext>
            </a:extLst>
          </p:cNvPr>
          <p:cNvSpPr txBox="1"/>
          <p:nvPr/>
        </p:nvSpPr>
        <p:spPr>
          <a:xfrm>
            <a:off x="973669" y="1427871"/>
            <a:ext cx="8300333" cy="5293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branch in branches: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assert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(branch, Tree)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'Tree({0}{1})'.format(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'\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n'.join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indented(self):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lines = []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line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lines.append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  ' + line)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[str(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)] + lines</a:t>
            </a:r>
          </a:p>
        </p:txBody>
      </p:sp>
    </p:spTree>
    <p:extLst>
      <p:ext uri="{BB962C8B-B14F-4D97-AF65-F5344CB8AC3E}">
        <p14:creationId xmlns:p14="http://schemas.microsoft.com/office/powerpoint/2010/main" val="2451481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D16C-1B78-C7F0-A9FA-A2556BA3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4B79-D003-693F-D201-83AF2BEB8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5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45547-5191-12EB-D44C-636F91F0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879D5-39D9-0FBB-02DF-70126BFD7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7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A7B-3315-35F9-0DBC-2873C0C6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a Tree</a:t>
            </a:r>
          </a:p>
        </p:txBody>
      </p:sp>
      <p:pic>
        <p:nvPicPr>
          <p:cNvPr id="6" name="Content Placeholder 5" descr="A diagram with arrows pointing to the right&#10;&#10;Description automatically generated">
            <a:extLst>
              <a:ext uri="{FF2B5EF4-FFF2-40B4-BE49-F238E27FC236}">
                <a16:creationId xmlns:a16="http://schemas.microsoft.com/office/drawing/2014/main" id="{73BA6427-93C2-AEAE-7AF9-C961ED0A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9" y="1477448"/>
            <a:ext cx="8596312" cy="19515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32FE94-1D26-2880-4093-F37EC3D89933}"/>
              </a:ext>
            </a:extLst>
          </p:cNvPr>
          <p:cNvSpPr txBox="1"/>
          <p:nvPr/>
        </p:nvSpPr>
        <p:spPr>
          <a:xfrm>
            <a:off x="973669" y="3580090"/>
            <a:ext cx="830033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"""Doubles every label in t, mutating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Tree(1, [Tree(3, [Tree(5)]), Tree(7)])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double(t)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Tree(2, [Tree(6, [Tree(10)]), Tree(14)])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double(b)</a:t>
            </a:r>
          </a:p>
        </p:txBody>
      </p:sp>
    </p:spTree>
    <p:extLst>
      <p:ext uri="{BB962C8B-B14F-4D97-AF65-F5344CB8AC3E}">
        <p14:creationId xmlns:p14="http://schemas.microsoft.com/office/powerpoint/2010/main" val="363231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[___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___]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prune(___, ___)</a:t>
            </a:r>
          </a:p>
        </p:txBody>
      </p:sp>
    </p:spTree>
    <p:extLst>
      <p:ext uri="{BB962C8B-B14F-4D97-AF65-F5344CB8AC3E}">
        <p14:creationId xmlns:p14="http://schemas.microsoft.com/office/powerpoint/2010/main" val="3333763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[b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!=n]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prune(b, n)</a:t>
            </a:r>
          </a:p>
        </p:txBody>
      </p:sp>
    </p:spTree>
    <p:extLst>
      <p:ext uri="{BB962C8B-B14F-4D97-AF65-F5344CB8AC3E}">
        <p14:creationId xmlns:p14="http://schemas.microsoft.com/office/powerpoint/2010/main" val="7610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Relative Description</a:t>
            </a:r>
          </a:p>
          <a:p>
            <a:r>
              <a:rPr lang="en-US" dirty="0"/>
              <a:t>Each location in a tree is called a </a:t>
            </a:r>
            <a:r>
              <a:rPr lang="en-US" b="1" dirty="0"/>
              <a:t>node</a:t>
            </a:r>
          </a:p>
          <a:p>
            <a:r>
              <a:rPr lang="en-US" dirty="0"/>
              <a:t>Each node has a </a:t>
            </a:r>
            <a:r>
              <a:rPr lang="en-US" b="1" dirty="0"/>
              <a:t>label</a:t>
            </a:r>
            <a:r>
              <a:rPr lang="en-US" dirty="0"/>
              <a:t> that can be any value</a:t>
            </a:r>
          </a:p>
          <a:p>
            <a:r>
              <a:rPr lang="en-US" dirty="0"/>
              <a:t>One node can be the </a:t>
            </a:r>
            <a:r>
              <a:rPr lang="en-US" b="1" dirty="0"/>
              <a:t>parent/child</a:t>
            </a:r>
            <a:r>
              <a:rPr lang="en-US" dirty="0"/>
              <a:t> of another</a:t>
            </a:r>
          </a:p>
          <a:p>
            <a:r>
              <a:rPr lang="en-US" dirty="0"/>
              <a:t>The top node is the </a:t>
            </a:r>
            <a:r>
              <a:rPr lang="en-US" b="1" dirty="0"/>
              <a:t>root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6E59-0A47-2253-2832-F140C593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7729-686B-EC27-C1C2-0286D023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EA849-3E34-1BE5-F6E1-D2212B0C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649FB-1D9F-2A58-E71C-6288DA88B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2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27F5-4423-AA69-A608-BB2BE84D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D692-6C71-E2A4-73CC-923889C7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Link</a:t>
            </a:r>
            <a:r>
              <a:rPr lang="en-US" dirty="0"/>
              <a:t> considered recursive objects?</a:t>
            </a:r>
          </a:p>
          <a:p>
            <a:r>
              <a:rPr lang="en-US" dirty="0"/>
              <a:t>Each type of object contains references to the same type of object.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Tree</a:t>
            </a:r>
            <a:r>
              <a:rPr lang="en-US" dirty="0"/>
              <a:t> can contain additional instances of </a:t>
            </a:r>
            <a:r>
              <a:rPr lang="en-US" i="1" dirty="0"/>
              <a:t>Tree</a:t>
            </a:r>
            <a:r>
              <a:rPr lang="en-US" dirty="0"/>
              <a:t>, in the </a:t>
            </a:r>
            <a:r>
              <a:rPr lang="en-US" i="1" dirty="0"/>
              <a:t>branches</a:t>
            </a:r>
            <a:r>
              <a:rPr lang="en-US" dirty="0"/>
              <a:t> variable.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Link</a:t>
            </a:r>
            <a:r>
              <a:rPr lang="en-US" dirty="0"/>
              <a:t> can contain an additional instance of </a:t>
            </a:r>
            <a:r>
              <a:rPr lang="en-US" i="1" dirty="0"/>
              <a:t>Link</a:t>
            </a:r>
            <a:r>
              <a:rPr lang="en-US" dirty="0"/>
              <a:t>, in the </a:t>
            </a:r>
            <a:r>
              <a:rPr lang="en-US" i="1" dirty="0"/>
              <a:t>rest</a:t>
            </a:r>
            <a:r>
              <a:rPr lang="en-US" dirty="0"/>
              <a:t> variable.</a:t>
            </a:r>
          </a:p>
          <a:p>
            <a:r>
              <a:rPr lang="en-US" dirty="0"/>
              <a:t>Both classes lend themselves to recursive algorithms. Generally: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Tree</a:t>
            </a:r>
            <a:r>
              <a:rPr lang="en-US" dirty="0"/>
              <a:t>: The base case is when </a:t>
            </a:r>
            <a:r>
              <a:rPr lang="en-US" i="1" dirty="0" err="1"/>
              <a:t>is_leaf</a:t>
            </a:r>
            <a:r>
              <a:rPr lang="en-US" i="1" dirty="0"/>
              <a:t>() </a:t>
            </a:r>
            <a:r>
              <a:rPr lang="en-US" dirty="0"/>
              <a:t>is </a:t>
            </a:r>
            <a:r>
              <a:rPr lang="en-US" i="1" dirty="0"/>
              <a:t>True</a:t>
            </a:r>
            <a:r>
              <a:rPr lang="en-US" dirty="0"/>
              <a:t>; the recursive call is on the </a:t>
            </a:r>
            <a:r>
              <a:rPr lang="en-US" i="1" dirty="0"/>
              <a:t>branches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Link</a:t>
            </a:r>
            <a:r>
              <a:rPr lang="en-US" dirty="0"/>
              <a:t>: The base case is when the </a:t>
            </a:r>
            <a:r>
              <a:rPr lang="en-US" i="1" dirty="0"/>
              <a:t>rest</a:t>
            </a:r>
            <a:r>
              <a:rPr lang="en-US" dirty="0"/>
              <a:t> is </a:t>
            </a:r>
            <a:r>
              <a:rPr lang="en-US" i="1" dirty="0"/>
              <a:t>empty</a:t>
            </a:r>
            <a:r>
              <a:rPr lang="en-US" dirty="0"/>
              <a:t>; the recursive call is on the </a:t>
            </a:r>
            <a:r>
              <a:rPr lang="en-US" i="1" dirty="0"/>
              <a:t>rest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3236-9F6F-4BCA-954D-66998299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9D53-C804-ED81-B3CC-ED2052726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87313"/>
              </p:ext>
            </p:extLst>
          </p:nvPr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label(t)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(branches(t)[0])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True</a:t>
            </a:r>
            <a:endParaRPr lang="pt-BR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[1], [2, [1], [1]]]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8D89-180B-969A-3E4B-965E6D4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69BA-8F3D-D893-4DB8-6D93AB06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8D485-1F3F-EA30-3143-68FB8EE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F232F-74A9-A013-A1FF-02BABDFC7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2448</TotalTime>
  <Words>2803</Words>
  <Application>Microsoft Office PowerPoint</Application>
  <PresentationFormat>Widescreen</PresentationFormat>
  <Paragraphs>397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Courier New</vt:lpstr>
      <vt:lpstr>Trebuchet MS</vt:lpstr>
      <vt:lpstr>Wingdings 3</vt:lpstr>
      <vt:lpstr>Facet</vt:lpstr>
      <vt:lpstr>PowerPoint Presentation</vt:lpstr>
      <vt:lpstr>Trees</vt:lpstr>
      <vt:lpstr>Trees</vt:lpstr>
      <vt:lpstr>Tree Concepts</vt:lpstr>
      <vt:lpstr>Trees: Data abstraction</vt:lpstr>
      <vt:lpstr>Tree: One implementation</vt:lpstr>
      <vt:lpstr>PowerPoint Presentation</vt:lpstr>
      <vt:lpstr>Working with Trees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PowerPoint Presentation</vt:lpstr>
      <vt:lpstr>Abstraction and Trees</vt:lpstr>
      <vt:lpstr>Tree: Layers of abstraction</vt:lpstr>
      <vt:lpstr>PowerPoint Presentation</vt:lpstr>
      <vt:lpstr>Trees, Trees, everywhere!</vt:lpstr>
      <vt:lpstr>Directory structures</vt:lpstr>
      <vt:lpstr>Parse trees</vt:lpstr>
      <vt:lpstr>Parse trees</vt:lpstr>
      <vt:lpstr>PowerPoint Presentation</vt:lpstr>
      <vt:lpstr>A Tree Class</vt:lpstr>
      <vt:lpstr>Trees: Data abstraction (review)</vt:lpstr>
      <vt:lpstr>A Tree class</vt:lpstr>
      <vt:lpstr>tree versus Tree</vt:lpstr>
      <vt:lpstr>A fancier Tree</vt:lpstr>
      <vt:lpstr>PowerPoint Presentation</vt:lpstr>
      <vt:lpstr>Tree mutation</vt:lpstr>
      <vt:lpstr>Doubling a Tree</vt:lpstr>
      <vt:lpstr>Exercise: Pruning trees</vt:lpstr>
      <vt:lpstr>Exercise: Pruning trees (solution)</vt:lpstr>
      <vt:lpstr>PowerPoint Presentation</vt:lpstr>
      <vt:lpstr>Recursive Objects</vt:lpstr>
      <vt:lpstr>Recursive objects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Tom Stephens</dc:creator>
  <cp:lastModifiedBy>Tom Stephens</cp:lastModifiedBy>
  <cp:revision>7</cp:revision>
  <dcterms:created xsi:type="dcterms:W3CDTF">2023-07-19T20:35:50Z</dcterms:created>
  <dcterms:modified xsi:type="dcterms:W3CDTF">2024-03-11T20:41:56Z</dcterms:modified>
</cp:coreProperties>
</file>